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60" r:id="rId4"/>
    <p:sldId id="397" r:id="rId5"/>
    <p:sldId id="262" r:id="rId6"/>
    <p:sldId id="263" r:id="rId7"/>
    <p:sldId id="400" r:id="rId8"/>
    <p:sldId id="391" r:id="rId9"/>
    <p:sldId id="382" r:id="rId10"/>
    <p:sldId id="375" r:id="rId11"/>
    <p:sldId id="378" r:id="rId12"/>
    <p:sldId id="402" r:id="rId13"/>
    <p:sldId id="392" r:id="rId14"/>
    <p:sldId id="393" r:id="rId15"/>
    <p:sldId id="394" r:id="rId16"/>
    <p:sldId id="403" r:id="rId17"/>
    <p:sldId id="396" r:id="rId18"/>
    <p:sldId id="395" r:id="rId19"/>
    <p:sldId id="269" r:id="rId20"/>
    <p:sldId id="361" r:id="rId21"/>
    <p:sldId id="268" r:id="rId22"/>
  </p:sldIdLst>
  <p:sldSz cx="9144000" cy="6858000" type="screen4x3"/>
  <p:notesSz cx="6954838" cy="9240838"/>
  <p:embeddedFontLst>
    <p:embeddedFont>
      <p:font typeface="Tahoma" panose="020B0604030504040204" pitchFamily="3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74" autoAdjust="0"/>
  </p:normalViewPr>
  <p:slideViewPr>
    <p:cSldViewPr snapToGrid="0">
      <p:cViewPr varScale="1">
        <p:scale>
          <a:sx n="82" d="100"/>
          <a:sy n="82" d="100"/>
        </p:scale>
        <p:origin x="1459"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8C3A0-3CD6-47A7-8515-CE658D37861F}" type="doc">
      <dgm:prSet loTypeId="urn:microsoft.com/office/officeart/2005/8/layout/arrow2" loCatId="process" qsTypeId="urn:microsoft.com/office/officeart/2005/8/quickstyle/simple1" qsCatId="simple" csTypeId="urn:microsoft.com/office/officeart/2005/8/colors/accent1_2" csCatId="accent1" phldr="1"/>
      <dgm:spPr/>
    </dgm:pt>
    <dgm:pt modelId="{BB1BD138-6429-4146-9C43-0DD44A7E1643}">
      <dgm:prSet phldrT="[Text]" custT="1"/>
      <dgm:spPr/>
      <dgm:t>
        <a:bodyPr/>
        <a:lstStyle/>
        <a:p>
          <a:r>
            <a:rPr lang="en-CA" sz="2000" dirty="0"/>
            <a:t>January 2016</a:t>
          </a:r>
        </a:p>
      </dgm:t>
    </dgm:pt>
    <dgm:pt modelId="{73772040-02A7-4005-B282-61411D748888}" type="parTrans" cxnId="{0439B580-B84E-4DA0-BAA6-CEA23B6B1449}">
      <dgm:prSet/>
      <dgm:spPr/>
      <dgm:t>
        <a:bodyPr/>
        <a:lstStyle/>
        <a:p>
          <a:endParaRPr lang="en-CA"/>
        </a:p>
      </dgm:t>
    </dgm:pt>
    <dgm:pt modelId="{1CD81480-EA48-4968-8884-FE5A2A53225C}" type="sibTrans" cxnId="{0439B580-B84E-4DA0-BAA6-CEA23B6B1449}">
      <dgm:prSet/>
      <dgm:spPr/>
      <dgm:t>
        <a:bodyPr/>
        <a:lstStyle/>
        <a:p>
          <a:endParaRPr lang="en-CA"/>
        </a:p>
      </dgm:t>
    </dgm:pt>
    <dgm:pt modelId="{8F1ADCBF-DA40-4866-8FDB-36D79238E1A7}">
      <dgm:prSet phldrT="[Text]" custT="1"/>
      <dgm:spPr/>
      <dgm:t>
        <a:bodyPr/>
        <a:lstStyle/>
        <a:p>
          <a:r>
            <a:rPr lang="en-CA" sz="2000" dirty="0"/>
            <a:t>March 2023</a:t>
          </a:r>
        </a:p>
      </dgm:t>
    </dgm:pt>
    <dgm:pt modelId="{F095EEF7-8647-4EBC-A5E8-795B63FDAFD0}" type="parTrans" cxnId="{3C5A5843-82CE-4B00-96FA-43217FE1B9FC}">
      <dgm:prSet/>
      <dgm:spPr/>
      <dgm:t>
        <a:bodyPr/>
        <a:lstStyle/>
        <a:p>
          <a:endParaRPr lang="en-CA"/>
        </a:p>
      </dgm:t>
    </dgm:pt>
    <dgm:pt modelId="{E570A4A7-210D-439E-8B2D-0ACA0E9D7E71}" type="sibTrans" cxnId="{3C5A5843-82CE-4B00-96FA-43217FE1B9FC}">
      <dgm:prSet/>
      <dgm:spPr/>
      <dgm:t>
        <a:bodyPr/>
        <a:lstStyle/>
        <a:p>
          <a:endParaRPr lang="en-CA"/>
        </a:p>
      </dgm:t>
    </dgm:pt>
    <dgm:pt modelId="{653D586A-66CB-4C80-AAE4-2B14006E281D}" type="pres">
      <dgm:prSet presAssocID="{A4D8C3A0-3CD6-47A7-8515-CE658D37861F}" presName="arrowDiagram" presStyleCnt="0">
        <dgm:presLayoutVars>
          <dgm:chMax val="5"/>
          <dgm:dir/>
          <dgm:resizeHandles val="exact"/>
        </dgm:presLayoutVars>
      </dgm:prSet>
      <dgm:spPr/>
    </dgm:pt>
    <dgm:pt modelId="{F5F88034-285E-4FA9-A9C7-5088B4FA4AAA}" type="pres">
      <dgm:prSet presAssocID="{A4D8C3A0-3CD6-47A7-8515-CE658D37861F}" presName="arrow" presStyleLbl="bgShp" presStyleIdx="0" presStyleCnt="1" custScaleX="89712" custScaleY="112900"/>
      <dgm:spPr>
        <a:solidFill>
          <a:schemeClr val="accent1"/>
        </a:solidFill>
      </dgm:spPr>
    </dgm:pt>
    <dgm:pt modelId="{362AB7E4-4774-4077-B512-515DC83E51AE}" type="pres">
      <dgm:prSet presAssocID="{A4D8C3A0-3CD6-47A7-8515-CE658D37861F}" presName="arrowDiagram2" presStyleCnt="0"/>
      <dgm:spPr/>
    </dgm:pt>
    <dgm:pt modelId="{64179C0F-6773-4BB9-B952-817171A08C23}" type="pres">
      <dgm:prSet presAssocID="{BB1BD138-6429-4146-9C43-0DD44A7E1643}" presName="bullet2a" presStyleLbl="node1" presStyleIdx="0" presStyleCnt="2" custScaleX="325612" custScaleY="312806" custLinFactX="-13203" custLinFactY="35234" custLinFactNeighborX="-100000" custLinFactNeighborY="100000"/>
      <dgm:spPr>
        <a:solidFill>
          <a:srgbClr val="14838E"/>
        </a:solidFill>
      </dgm:spPr>
    </dgm:pt>
    <dgm:pt modelId="{E60EB639-2A38-4D79-8A4A-6CE0CFB5782C}" type="pres">
      <dgm:prSet presAssocID="{BB1BD138-6429-4146-9C43-0DD44A7E1643}" presName="textBox2a" presStyleLbl="revTx" presStyleIdx="0" presStyleCnt="2" custScaleX="129319" custScaleY="25590" custLinFactNeighborX="564" custLinFactNeighborY="4623">
        <dgm:presLayoutVars>
          <dgm:bulletEnabled val="1"/>
        </dgm:presLayoutVars>
      </dgm:prSet>
      <dgm:spPr/>
    </dgm:pt>
    <dgm:pt modelId="{D2D39FB1-44B9-4C4B-A8EB-E3A85628CCD2}" type="pres">
      <dgm:prSet presAssocID="{8F1ADCBF-DA40-4866-8FDB-36D79238E1A7}" presName="bullet2b" presStyleLbl="node1" presStyleIdx="1" presStyleCnt="2" custScaleX="350274" custScaleY="339408" custLinFactNeighborX="-16623" custLinFactNeighborY="-14254"/>
      <dgm:spPr>
        <a:solidFill>
          <a:srgbClr val="14838E"/>
        </a:solidFill>
      </dgm:spPr>
    </dgm:pt>
    <dgm:pt modelId="{49105771-7D72-4806-B447-5C8CEEBA4F73}" type="pres">
      <dgm:prSet presAssocID="{8F1ADCBF-DA40-4866-8FDB-36D79238E1A7}" presName="textBox2b" presStyleLbl="revTx" presStyleIdx="1" presStyleCnt="2" custScaleX="140633" custScaleY="29042" custLinFactNeighborX="-3293" custLinFactNeighborY="-9511">
        <dgm:presLayoutVars>
          <dgm:bulletEnabled val="1"/>
        </dgm:presLayoutVars>
      </dgm:prSet>
      <dgm:spPr/>
    </dgm:pt>
  </dgm:ptLst>
  <dgm:cxnLst>
    <dgm:cxn modelId="{1D69A80D-634D-4172-A06B-B1BE9E52FCB0}" type="presOf" srcId="{A4D8C3A0-3CD6-47A7-8515-CE658D37861F}" destId="{653D586A-66CB-4C80-AAE4-2B14006E281D}" srcOrd="0" destOrd="0" presId="urn:microsoft.com/office/officeart/2005/8/layout/arrow2"/>
    <dgm:cxn modelId="{3C5A5843-82CE-4B00-96FA-43217FE1B9FC}" srcId="{A4D8C3A0-3CD6-47A7-8515-CE658D37861F}" destId="{8F1ADCBF-DA40-4866-8FDB-36D79238E1A7}" srcOrd="1" destOrd="0" parTransId="{F095EEF7-8647-4EBC-A5E8-795B63FDAFD0}" sibTransId="{E570A4A7-210D-439E-8B2D-0ACA0E9D7E71}"/>
    <dgm:cxn modelId="{0439B580-B84E-4DA0-BAA6-CEA23B6B1449}" srcId="{A4D8C3A0-3CD6-47A7-8515-CE658D37861F}" destId="{BB1BD138-6429-4146-9C43-0DD44A7E1643}" srcOrd="0" destOrd="0" parTransId="{73772040-02A7-4005-B282-61411D748888}" sibTransId="{1CD81480-EA48-4968-8884-FE5A2A53225C}"/>
    <dgm:cxn modelId="{DCBD2791-1C81-46FE-9DAA-9E6DA096F9F2}" type="presOf" srcId="{8F1ADCBF-DA40-4866-8FDB-36D79238E1A7}" destId="{49105771-7D72-4806-B447-5C8CEEBA4F73}" srcOrd="0" destOrd="0" presId="urn:microsoft.com/office/officeart/2005/8/layout/arrow2"/>
    <dgm:cxn modelId="{1BDD66BC-50BB-4DBA-8D9A-9EABC2F72D8D}" type="presOf" srcId="{BB1BD138-6429-4146-9C43-0DD44A7E1643}" destId="{E60EB639-2A38-4D79-8A4A-6CE0CFB5782C}" srcOrd="0" destOrd="0" presId="urn:microsoft.com/office/officeart/2005/8/layout/arrow2"/>
    <dgm:cxn modelId="{52488A14-66B8-454E-85E0-F6702AEB6747}" type="presParOf" srcId="{653D586A-66CB-4C80-AAE4-2B14006E281D}" destId="{F5F88034-285E-4FA9-A9C7-5088B4FA4AAA}" srcOrd="0" destOrd="0" presId="urn:microsoft.com/office/officeart/2005/8/layout/arrow2"/>
    <dgm:cxn modelId="{AB3250E2-307A-4247-963B-214990A8008C}" type="presParOf" srcId="{653D586A-66CB-4C80-AAE4-2B14006E281D}" destId="{362AB7E4-4774-4077-B512-515DC83E51AE}" srcOrd="1" destOrd="0" presId="urn:microsoft.com/office/officeart/2005/8/layout/arrow2"/>
    <dgm:cxn modelId="{40054FC4-5AF1-40EE-B238-EF1DB9C8BDBE}" type="presParOf" srcId="{362AB7E4-4774-4077-B512-515DC83E51AE}" destId="{64179C0F-6773-4BB9-B952-817171A08C23}" srcOrd="0" destOrd="0" presId="urn:microsoft.com/office/officeart/2005/8/layout/arrow2"/>
    <dgm:cxn modelId="{18446A14-0598-4A1A-8E86-9B221AA2C52B}" type="presParOf" srcId="{362AB7E4-4774-4077-B512-515DC83E51AE}" destId="{E60EB639-2A38-4D79-8A4A-6CE0CFB5782C}" srcOrd="1" destOrd="0" presId="urn:microsoft.com/office/officeart/2005/8/layout/arrow2"/>
    <dgm:cxn modelId="{836318DF-9B6C-43A6-9A29-94DBA27CA7FF}" type="presParOf" srcId="{362AB7E4-4774-4077-B512-515DC83E51AE}" destId="{D2D39FB1-44B9-4C4B-A8EB-E3A85628CCD2}" srcOrd="2" destOrd="0" presId="urn:microsoft.com/office/officeart/2005/8/layout/arrow2"/>
    <dgm:cxn modelId="{8C4FCB2F-6EFD-4642-B0BF-E7AF4772A506}" type="presParOf" srcId="{362AB7E4-4774-4077-B512-515DC83E51AE}" destId="{49105771-7D72-4806-B447-5C8CEEBA4F7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88034-285E-4FA9-A9C7-5088B4FA4AAA}">
      <dsp:nvSpPr>
        <dsp:cNvPr id="0" name=""/>
        <dsp:cNvSpPr/>
      </dsp:nvSpPr>
      <dsp:spPr>
        <a:xfrm>
          <a:off x="109360" y="608467"/>
          <a:ext cx="2601973" cy="2046568"/>
        </a:xfrm>
        <a:prstGeom prst="swooshArrow">
          <a:avLst>
            <a:gd name="adj1" fmla="val 25000"/>
            <a:gd name="adj2" fmla="val 25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64179C0F-6773-4BB9-B952-817171A08C23}">
      <dsp:nvSpPr>
        <dsp:cNvPr id="0" name=""/>
        <dsp:cNvSpPr/>
      </dsp:nvSpPr>
      <dsp:spPr>
        <a:xfrm>
          <a:off x="405072" y="1742591"/>
          <a:ext cx="330537" cy="317537"/>
        </a:xfrm>
        <a:prstGeom prst="ellipse">
          <a:avLst/>
        </a:prstGeom>
        <a:solidFill>
          <a:srgbClr val="1483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EB639-2A38-4D79-8A4A-6CE0CFB5782C}">
      <dsp:nvSpPr>
        <dsp:cNvPr id="0" name=""/>
        <dsp:cNvSpPr/>
      </dsp:nvSpPr>
      <dsp:spPr>
        <a:xfrm>
          <a:off x="552389" y="2087844"/>
          <a:ext cx="1218984" cy="1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789" tIns="0" rIns="0" bIns="0" numCol="1" spcCol="1270" anchor="t" anchorCtr="0">
          <a:noAutofit/>
        </a:bodyPr>
        <a:lstStyle/>
        <a:p>
          <a:pPr marL="0" lvl="0" indent="0" algn="l" defTabSz="889000">
            <a:lnSpc>
              <a:spcPct val="90000"/>
            </a:lnSpc>
            <a:spcBef>
              <a:spcPct val="0"/>
            </a:spcBef>
            <a:spcAft>
              <a:spcPct val="35000"/>
            </a:spcAft>
            <a:buNone/>
          </a:pPr>
          <a:r>
            <a:rPr lang="en-CA" sz="2000" kern="1200" dirty="0"/>
            <a:t>January 2016</a:t>
          </a:r>
        </a:p>
      </dsp:txBody>
      <dsp:txXfrm>
        <a:off x="552389" y="2087844"/>
        <a:ext cx="1218984" cy="198075"/>
      </dsp:txXfrm>
    </dsp:sp>
    <dsp:sp modelId="{D2D39FB1-44B9-4C4B-A8EB-E3A85628CCD2}">
      <dsp:nvSpPr>
        <dsp:cNvPr id="0" name=""/>
        <dsp:cNvSpPr/>
      </dsp:nvSpPr>
      <dsp:spPr>
        <a:xfrm>
          <a:off x="1323173" y="1017963"/>
          <a:ext cx="609553" cy="590643"/>
        </a:xfrm>
        <a:prstGeom prst="ellipse">
          <a:avLst/>
        </a:prstGeom>
        <a:solidFill>
          <a:srgbClr val="1483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105771-7D72-4806-B447-5C8CEEBA4F73}">
      <dsp:nvSpPr>
        <dsp:cNvPr id="0" name=""/>
        <dsp:cNvSpPr/>
      </dsp:nvSpPr>
      <dsp:spPr>
        <a:xfrm>
          <a:off x="1434330" y="1649712"/>
          <a:ext cx="1325631" cy="348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11" tIns="0" rIns="0" bIns="0" numCol="1" spcCol="1270" anchor="t" anchorCtr="0">
          <a:noAutofit/>
        </a:bodyPr>
        <a:lstStyle/>
        <a:p>
          <a:pPr marL="0" lvl="0" indent="0" algn="l" defTabSz="889000">
            <a:lnSpc>
              <a:spcPct val="90000"/>
            </a:lnSpc>
            <a:spcBef>
              <a:spcPct val="0"/>
            </a:spcBef>
            <a:spcAft>
              <a:spcPct val="35000"/>
            </a:spcAft>
            <a:buNone/>
          </a:pPr>
          <a:r>
            <a:rPr lang="en-CA" sz="2000" kern="1200" dirty="0"/>
            <a:t>March 2023</a:t>
          </a:r>
        </a:p>
      </dsp:txBody>
      <dsp:txXfrm>
        <a:off x="1434330" y="1649712"/>
        <a:ext cx="1325631" cy="34851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3075" cy="4635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40175" y="0"/>
            <a:ext cx="3013075" cy="4635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325" y="4446588"/>
            <a:ext cx="5564188" cy="36385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7288"/>
            <a:ext cx="3013075" cy="4635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40175" y="8777288"/>
            <a:ext cx="3013075" cy="4635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a0780b8302_1_18: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2a0780b8302_1_18:notes"/>
          <p:cNvSpPr txBox="1">
            <a:spLocks noGrp="1"/>
          </p:cNvSpPr>
          <p:nvPr>
            <p:ph type="body" idx="1"/>
          </p:nvPr>
        </p:nvSpPr>
        <p:spPr>
          <a:xfrm>
            <a:off x="695325" y="4446588"/>
            <a:ext cx="5564100" cy="363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9" name="Google Shape;49;g2a0780b8302_1_18:notes"/>
          <p:cNvSpPr txBox="1">
            <a:spLocks noGrp="1"/>
          </p:cNvSpPr>
          <p:nvPr>
            <p:ph type="sldNum" idx="12"/>
          </p:nvPr>
        </p:nvSpPr>
        <p:spPr>
          <a:xfrm>
            <a:off x="3940175" y="8777288"/>
            <a:ext cx="3013200" cy="463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695325" y="4446588"/>
            <a:ext cx="5564188" cy="36385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5" name="Google Shape;55;p2: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95325" y="4446588"/>
            <a:ext cx="5564188" cy="36385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In 8 months of this year the medical clinic has seen 922 unique patients, 5314 encounters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Drop In –approx. 1300 clients/</a:t>
            </a:r>
            <a:r>
              <a:rPr lang="en-US" dirty="0" err="1"/>
              <a:t>mth</a:t>
            </a: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Daily clean up patrols</a:t>
            </a:r>
            <a:endParaRPr lang="en-CA" dirty="0"/>
          </a:p>
          <a:p>
            <a:pPr marL="0" lvl="0" indent="0" algn="l" rtl="0">
              <a:spcBef>
                <a:spcPts val="360"/>
              </a:spcBef>
              <a:spcAft>
                <a:spcPts val="0"/>
              </a:spcAft>
              <a:buNone/>
            </a:pPr>
            <a:endParaRPr dirty="0"/>
          </a:p>
        </p:txBody>
      </p:sp>
      <p:sp>
        <p:nvSpPr>
          <p:cNvPr id="78" name="Google Shape;78;p1: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a0780b8302_1_5: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a0780b8302_1_5:notes"/>
          <p:cNvSpPr txBox="1">
            <a:spLocks noGrp="1"/>
          </p:cNvSpPr>
          <p:nvPr>
            <p:ph type="body" idx="1"/>
          </p:nvPr>
        </p:nvSpPr>
        <p:spPr>
          <a:xfrm>
            <a:off x="695325" y="4446588"/>
            <a:ext cx="5564100" cy="363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3" name="Google Shape;93;g2a0780b8302_1_5:notes"/>
          <p:cNvSpPr txBox="1">
            <a:spLocks noGrp="1"/>
          </p:cNvSpPr>
          <p:nvPr>
            <p:ph type="sldNum" idx="12"/>
          </p:nvPr>
        </p:nvSpPr>
        <p:spPr>
          <a:xfrm>
            <a:off x="3940175" y="8777288"/>
            <a:ext cx="3013200" cy="463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95325" y="4446588"/>
            <a:ext cx="5564188" cy="36385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9" name="Google Shape;99;p3: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D1D542BA-3A05-4752-80C9-3D26F9F47178}" type="slidenum">
              <a:rPr lang="en-CA"/>
              <a:pPr/>
              <a:t>10</a:t>
            </a:fld>
            <a:endParaRPr lang="en-CA"/>
          </a:p>
        </p:txBody>
      </p:sp>
      <p:sp>
        <p:nvSpPr>
          <p:cNvPr id="8195" name="Rectangle 2"/>
          <p:cNvSpPr>
            <a:spLocks noGrp="1" noRot="1" noChangeAspect="1" noChangeArrowheads="1" noTextEdit="1"/>
          </p:cNvSpPr>
          <p:nvPr>
            <p:ph type="sldImg"/>
          </p:nvPr>
        </p:nvSpPr>
        <p:spPr>
          <a:xfrm>
            <a:off x="1181100" y="696913"/>
            <a:ext cx="4648200" cy="3486150"/>
          </a:xfrm>
          <a:ln/>
        </p:spPr>
      </p:sp>
      <p:sp>
        <p:nvSpPr>
          <p:cNvPr id="819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a:t>*FRED’s STORY</a:t>
            </a:r>
            <a:r>
              <a:rPr lang="en-CA" b="1" baseline="0" dirty="0"/>
              <a:t>: About to i</a:t>
            </a:r>
            <a:r>
              <a:rPr lang="en-CA" b="1" dirty="0"/>
              <a:t>nject</a:t>
            </a:r>
            <a:r>
              <a:rPr lang="en-CA" b="1" baseline="0" dirty="0"/>
              <a:t> </a:t>
            </a:r>
            <a:r>
              <a:rPr lang="en-CA" b="1" baseline="0" dirty="0" err="1"/>
              <a:t>o</a:t>
            </a:r>
            <a:r>
              <a:rPr lang="en-CA" sz="1200" b="0" i="0" kern="1200" dirty="0" err="1">
                <a:solidFill>
                  <a:schemeClr val="tx1"/>
                </a:solidFill>
                <a:effectLst/>
                <a:latin typeface="+mn-lt"/>
                <a:ea typeface="+mn-ea"/>
                <a:cs typeface="+mn-cs"/>
              </a:rPr>
              <a:t>﻿</a:t>
            </a:r>
            <a:r>
              <a:rPr lang="en-CA" b="1" baseline="0" dirty="0" err="1"/>
              <a:t>n</a:t>
            </a:r>
            <a:r>
              <a:rPr lang="en-CA" b="1" baseline="0" dirty="0"/>
              <a:t> street corner - </a:t>
            </a:r>
            <a:endParaRPr lang="ru-RU" b="1" dirty="0"/>
          </a:p>
          <a:p>
            <a:pPr eaLnBrk="1" hangingPunct="1"/>
            <a:endParaRPr lang="en-CA" b="1" baseline="0" dirty="0"/>
          </a:p>
          <a:p>
            <a:r>
              <a:rPr lang="en-CA" sz="1200" b="0" i="0" kern="1200" dirty="0">
                <a:solidFill>
                  <a:schemeClr val="tx1"/>
                </a:solidFill>
                <a:effectLst/>
                <a:latin typeface="+mn-lt"/>
                <a:ea typeface="+mn-ea"/>
                <a:cs typeface="+mn-cs"/>
              </a:rPr>
              <a:t>In 2015, the Coalition of Nurses and Nursing Students for Supervised Injection Services was launched. The goal of the coalition is to bring together nurses and nursing students who support the full recognition and implementation of supervised injection services as health-care services for people who use drugs in Canada. Members of the coalition are committed </a:t>
            </a:r>
            <a:r>
              <a:rPr lang="en-CA" sz="1200" b="0" i="0" kern="1200" dirty="0" err="1">
                <a:solidFill>
                  <a:schemeClr val="tx1"/>
                </a:solidFill>
                <a:effectLst/>
                <a:latin typeface="+mn-lt"/>
                <a:ea typeface="+mn-ea"/>
                <a:cs typeface="+mn-cs"/>
              </a:rPr>
              <a:t>to:Raising</a:t>
            </a:r>
            <a:r>
              <a:rPr lang="en-CA" sz="1200" b="0" i="0" kern="1200" dirty="0">
                <a:solidFill>
                  <a:schemeClr val="tx1"/>
                </a:solidFill>
                <a:effectLst/>
                <a:latin typeface="+mn-lt"/>
                <a:ea typeface="+mn-ea"/>
                <a:cs typeface="+mn-cs"/>
              </a:rPr>
              <a:t> awareness on SIS among the nursing community and the general public</a:t>
            </a:r>
          </a:p>
          <a:p>
            <a:r>
              <a:rPr lang="en-CA" sz="1200" b="0" i="0" kern="1200" dirty="0">
                <a:solidFill>
                  <a:schemeClr val="tx1"/>
                </a:solidFill>
                <a:effectLst/>
                <a:latin typeface="+mn-lt"/>
                <a:ea typeface="+mn-ea"/>
                <a:cs typeface="+mn-cs"/>
              </a:rPr>
              <a:t>Advocating for the implementation of SIS as part of a harm reduction framework</a:t>
            </a:r>
          </a:p>
          <a:p>
            <a:r>
              <a:rPr lang="en-CA" sz="1200" b="0" i="0" kern="1200" dirty="0">
                <a:solidFill>
                  <a:schemeClr val="tx1"/>
                </a:solidFill>
                <a:effectLst/>
                <a:latin typeface="+mn-lt"/>
                <a:ea typeface="+mn-ea"/>
                <a:cs typeface="+mn-cs"/>
              </a:rPr>
              <a:t>Supporting the coalition by mobilizing support and participating in activities</a:t>
            </a:r>
          </a:p>
        </p:txBody>
      </p:sp>
    </p:spTree>
    <p:extLst>
      <p:ext uri="{BB962C8B-B14F-4D97-AF65-F5344CB8AC3E}">
        <p14:creationId xmlns:p14="http://schemas.microsoft.com/office/powerpoint/2010/main" val="323977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31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a0780b8302_1_26:notes"/>
          <p:cNvSpPr>
            <a:spLocks noGrp="1" noRot="1" noChangeAspect="1"/>
          </p:cNvSpPr>
          <p:nvPr>
            <p:ph type="sldImg" idx="2"/>
          </p:nvPr>
        </p:nvSpPr>
        <p:spPr>
          <a:xfrm>
            <a:off x="1398588" y="1155700"/>
            <a:ext cx="4157662"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a0780b8302_1_26:notes"/>
          <p:cNvSpPr txBox="1">
            <a:spLocks noGrp="1"/>
          </p:cNvSpPr>
          <p:nvPr>
            <p:ph type="body" idx="1"/>
          </p:nvPr>
        </p:nvSpPr>
        <p:spPr>
          <a:xfrm>
            <a:off x="695325" y="4446588"/>
            <a:ext cx="5564100" cy="363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0" name="Google Shape;130;g2a0780b8302_1_26:notes"/>
          <p:cNvSpPr txBox="1">
            <a:spLocks noGrp="1"/>
          </p:cNvSpPr>
          <p:nvPr>
            <p:ph type="sldNum" idx="12"/>
          </p:nvPr>
        </p:nvSpPr>
        <p:spPr>
          <a:xfrm>
            <a:off x="3940175" y="8777288"/>
            <a:ext cx="3013200" cy="463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5" name="Google Shape;45;p12"/>
          <p:cNvSpPr txBox="1">
            <a:spLocks noGrp="1"/>
          </p:cNvSpPr>
          <p:nvPr>
            <p:ph type="body" idx="1"/>
          </p:nvPr>
        </p:nvSpPr>
        <p:spPr>
          <a:xfrm rot="5400000">
            <a:off x="604044" y="389731"/>
            <a:ext cx="5811838" cy="57626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99595-F780-594B-8C36-E4E5AF5E1CD5}"/>
              </a:ext>
              <a:ext uri="{C183D7F6-B498-43B3-948B-1728B52AA6E4}">
                <adec:decorative xmlns:adec="http://schemas.microsoft.com/office/drawing/2017/decorative" val="1"/>
              </a:ext>
            </a:extLst>
          </p:cNvPr>
          <p:cNvSpPr>
            <a:spLocks/>
          </p:cNvSpPr>
          <p:nvPr userDrawn="1"/>
        </p:nvSpPr>
        <p:spPr bwMode="auto">
          <a:xfrm>
            <a:off x="1" y="-6836"/>
            <a:ext cx="8369135" cy="5824847"/>
          </a:xfrm>
          <a:prstGeom prst="rect">
            <a:avLst/>
          </a:prstGeom>
          <a:solidFill>
            <a:schemeClr val="accent1"/>
          </a:solidFill>
          <a:ln>
            <a:noFill/>
          </a:ln>
        </p:spPr>
        <p:txBody>
          <a:bodyPr rot="0" vert="horz" wrap="square" lIns="68580" tIns="34290" rIns="68580" bIns="34290" anchor="t" anchorCtr="0" upright="1">
            <a:noAutofit/>
          </a:bodyPr>
          <a:lstStyle/>
          <a:p>
            <a:endParaRPr lang="en-US" sz="1050" dirty="0"/>
          </a:p>
        </p:txBody>
      </p:sp>
      <p:cxnSp>
        <p:nvCxnSpPr>
          <p:cNvPr id="12" name="Straight Connector 11">
            <a:extLst>
              <a:ext uri="{FF2B5EF4-FFF2-40B4-BE49-F238E27FC236}">
                <a16:creationId xmlns:a16="http://schemas.microsoft.com/office/drawing/2014/main" id="{04AFB169-81B7-454B-BE19-407333C86F3B}"/>
              </a:ext>
            </a:extLst>
          </p:cNvPr>
          <p:cNvCxnSpPr>
            <a:cxnSpLocks/>
          </p:cNvCxnSpPr>
          <p:nvPr userDrawn="1"/>
        </p:nvCxnSpPr>
        <p:spPr>
          <a:xfrm>
            <a:off x="1638701" y="1874704"/>
            <a:ext cx="6730434" cy="0"/>
          </a:xfrm>
          <a:prstGeom prst="line">
            <a:avLst/>
          </a:prstGeom>
          <a:ln w="762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771525" y="2304344"/>
            <a:ext cx="5857875" cy="2989263"/>
          </a:xfrm>
          <a:prstGeom prst="rect">
            <a:avLst/>
          </a:prstGeom>
        </p:spPr>
        <p:txBody>
          <a:bodyPr lIns="0" tIns="0" rIns="0" bIns="0"/>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FBA06611-233D-45FA-A146-AB9D4F4A787C}"/>
              </a:ext>
            </a:extLst>
          </p:cNvPr>
          <p:cNvSpPr>
            <a:spLocks noGrp="1"/>
          </p:cNvSpPr>
          <p:nvPr>
            <p:ph type="title" hasCustomPrompt="1"/>
          </p:nvPr>
        </p:nvSpPr>
        <p:spPr>
          <a:xfrm>
            <a:off x="578644" y="978782"/>
            <a:ext cx="1192029" cy="1325563"/>
          </a:xfrm>
          <a:prstGeom prst="rect">
            <a:avLst/>
          </a:prstGeom>
        </p:spPr>
        <p:txBody>
          <a:bodyPr/>
          <a:lstStyle>
            <a:lvl1pPr>
              <a:defRPr sz="15000"/>
            </a:lvl1pPr>
          </a:lstStyle>
          <a:p>
            <a:r>
              <a:rPr lang="en-US" dirty="0"/>
              <a:t>“</a:t>
            </a:r>
          </a:p>
        </p:txBody>
      </p:sp>
      <p:sp>
        <p:nvSpPr>
          <p:cNvPr id="7" name="Date Placeholder 6">
            <a:extLst>
              <a:ext uri="{FF2B5EF4-FFF2-40B4-BE49-F238E27FC236}">
                <a16:creationId xmlns:a16="http://schemas.microsoft.com/office/drawing/2014/main" id="{894887C6-2D97-4388-AA65-CEEA6591BFB1}"/>
              </a:ext>
            </a:extLst>
          </p:cNvPr>
          <p:cNvSpPr>
            <a:spLocks noGrp="1"/>
          </p:cNvSpPr>
          <p:nvPr>
            <p:ph type="dt" sz="half" idx="11"/>
          </p:nvPr>
        </p:nvSpPr>
        <p:spPr/>
        <p:txBody>
          <a:bodyPr/>
          <a:lstStyle/>
          <a:p>
            <a:r>
              <a:rPr lang="en-US"/>
              <a:t>September 3, 20XX </a:t>
            </a:r>
            <a:endParaRPr lang="en-US" dirty="0"/>
          </a:p>
        </p:txBody>
      </p:sp>
      <p:sp>
        <p:nvSpPr>
          <p:cNvPr id="8" name="Footer Placeholder 7">
            <a:extLst>
              <a:ext uri="{FF2B5EF4-FFF2-40B4-BE49-F238E27FC236}">
                <a16:creationId xmlns:a16="http://schemas.microsoft.com/office/drawing/2014/main" id="{63F84EFA-1D77-40D3-B5AC-6652DC26F0ED}"/>
              </a:ext>
            </a:extLst>
          </p:cNvPr>
          <p:cNvSpPr>
            <a:spLocks noGrp="1"/>
          </p:cNvSpPr>
          <p:nvPr>
            <p:ph type="ftr" sz="quarter" idx="12"/>
          </p:nvPr>
        </p:nvSpPr>
        <p:spPr/>
        <p:txBody>
          <a:bodyPr/>
          <a:lstStyle/>
          <a:p>
            <a:r>
              <a:rPr lang="en-US">
                <a:solidFill>
                  <a:schemeClr val="bg1"/>
                </a:solidFill>
              </a:rPr>
              <a:t>Annual Review</a:t>
            </a:r>
            <a:endParaRPr lang="en-US" dirty="0">
              <a:solidFill>
                <a:schemeClr val="bg1"/>
              </a:solidFill>
            </a:endParaRPr>
          </a:p>
        </p:txBody>
      </p:sp>
      <p:sp>
        <p:nvSpPr>
          <p:cNvPr id="11" name="Slide Number Placeholder 10">
            <a:extLst>
              <a:ext uri="{FF2B5EF4-FFF2-40B4-BE49-F238E27FC236}">
                <a16:creationId xmlns:a16="http://schemas.microsoft.com/office/drawing/2014/main" id="{713CA07C-1BC2-4B16-8557-27C373CFCE9C}"/>
              </a:ext>
            </a:extLst>
          </p:cNvPr>
          <p:cNvSpPr>
            <a:spLocks noGrp="1"/>
          </p:cNvSpPr>
          <p:nvPr>
            <p:ph type="sldNum" sz="quarter" idx="13"/>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1110486087"/>
      </p:ext>
    </p:extLst>
  </p:cSld>
  <p:clrMapOvr>
    <a:masterClrMapping/>
  </p:clrMapOvr>
  <p:extLst>
    <p:ext uri="{DCECCB84-F9BA-43D5-87BE-67443E8EF086}">
      <p15:sldGuideLst xmlns:p15="http://schemas.microsoft.com/office/powerpoint/2012/main">
        <p15:guide id="2" pos="648">
          <p15:clr>
            <a:srgbClr val="FBAE40"/>
          </p15:clr>
        </p15:guide>
        <p15:guide id="4" orient="horz" pos="1152">
          <p15:clr>
            <a:srgbClr val="FBAE40"/>
          </p15:clr>
        </p15:guide>
        <p15:guide id="5" orient="horz" pos="1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4A6BB4-D910-41BB-8A49-A491DE2093BC}" type="datetimeFigureOut">
              <a:rPr lang="en-CA" smtClean="0"/>
              <a:t>2024-03-30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D222D24-6C62-4061-A4D6-7F4C5232935E}" type="slidenum">
              <a:rPr lang="en-CA" smtClean="0"/>
              <a:t>‹#›</a:t>
            </a:fld>
            <a:endParaRPr lang="en-CA"/>
          </a:p>
        </p:txBody>
      </p:sp>
    </p:spTree>
    <p:extLst>
      <p:ext uri="{BB962C8B-B14F-4D97-AF65-F5344CB8AC3E}">
        <p14:creationId xmlns:p14="http://schemas.microsoft.com/office/powerpoint/2010/main" val="32700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 name="Google Shape;22;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 name="Google Shape;29;p7"/>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0" name="Google Shape;30;p7"/>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7"/>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2" name="Google Shape;32;p7"/>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Google Shape;38;p10"/>
          <p:cNvSpPr>
            <a:spLocks noGrp="1"/>
          </p:cNvSpPr>
          <p:nvPr>
            <p:ph type="pic" idx="2"/>
          </p:nvPr>
        </p:nvSpPr>
        <p:spPr>
          <a:xfrm>
            <a:off x="3887788" y="987425"/>
            <a:ext cx="4629150" cy="4873625"/>
          </a:xfrm>
          <a:prstGeom prst="rect">
            <a:avLst/>
          </a:prstGeom>
          <a:noFill/>
          <a:ln>
            <a:noFill/>
          </a:ln>
        </p:spPr>
      </p:sp>
      <p:sp>
        <p:nvSpPr>
          <p:cNvPr id="39" name="Google Shape;39;p1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2" name="Google Shape;42;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4">
            <a:alphaModFix/>
          </a:blip>
          <a:srcRect r="37837" b="786"/>
          <a:stretch/>
        </p:blipFill>
        <p:spPr>
          <a:xfrm>
            <a:off x="4572000" y="-4763"/>
            <a:ext cx="4572000" cy="6862763"/>
          </a:xfrm>
          <a:prstGeom prst="rect">
            <a:avLst/>
          </a:prstGeom>
          <a:noFill/>
          <a:ln>
            <a:noFill/>
          </a:ln>
        </p:spPr>
      </p:pic>
      <p:pic>
        <p:nvPicPr>
          <p:cNvPr id="11" name="Google Shape;11;p1"/>
          <p:cNvPicPr preferRelativeResize="0"/>
          <p:nvPr/>
        </p:nvPicPr>
        <p:blipFill rotWithShape="1">
          <a:blip r:embed="rId15">
            <a:alphaModFix/>
          </a:blip>
          <a:srcRect/>
          <a:stretch/>
        </p:blipFill>
        <p:spPr>
          <a:xfrm>
            <a:off x="76200" y="38100"/>
            <a:ext cx="3540125" cy="800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about:blank"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40225" y="1464275"/>
            <a:ext cx="5781000" cy="2950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en-US" sz="2800" b="1" dirty="0">
                <a:solidFill>
                  <a:schemeClr val="dk1"/>
                </a:solidFill>
              </a:rPr>
              <a:t>Sandy Hill Community Liaison Committee</a:t>
            </a:r>
            <a:br>
              <a:rPr lang="en-US" sz="2800" b="1" dirty="0">
                <a:solidFill>
                  <a:schemeClr val="dk1"/>
                </a:solidFill>
              </a:rPr>
            </a:br>
            <a:endParaRPr sz="2800" b="1" dirty="0">
              <a:solidFill>
                <a:schemeClr val="dk1"/>
              </a:solidFill>
            </a:endParaRPr>
          </a:p>
          <a:p>
            <a:pPr marL="0" lvl="0" indent="0" algn="ctr" rtl="0">
              <a:spcBef>
                <a:spcPts val="0"/>
              </a:spcBef>
              <a:spcAft>
                <a:spcPts val="0"/>
              </a:spcAft>
              <a:buClr>
                <a:schemeClr val="dk1"/>
              </a:buClr>
              <a:buSzPts val="1100"/>
              <a:buFont typeface="Arial"/>
              <a:buNone/>
            </a:pPr>
            <a:r>
              <a:rPr lang="en-US" sz="2400" b="1" dirty="0">
                <a:solidFill>
                  <a:schemeClr val="dk1"/>
                </a:solidFill>
              </a:rPr>
              <a:t>Oasis Program</a:t>
            </a:r>
            <a:endParaRPr sz="2400" b="1" dirty="0">
              <a:solidFill>
                <a:schemeClr val="dk1"/>
              </a:solidFill>
            </a:endParaRPr>
          </a:p>
          <a:p>
            <a:pPr marL="0" lvl="0" indent="0" algn="ctr" rtl="0">
              <a:spcBef>
                <a:spcPts val="0"/>
              </a:spcBef>
              <a:spcAft>
                <a:spcPts val="0"/>
              </a:spcAft>
              <a:buClr>
                <a:schemeClr val="dk1"/>
              </a:buClr>
              <a:buSzPts val="1100"/>
              <a:buFont typeface="Arial"/>
              <a:buNone/>
            </a:pPr>
            <a:endParaRPr sz="2400" b="1" dirty="0">
              <a:solidFill>
                <a:schemeClr val="dk1"/>
              </a:solidFill>
            </a:endParaRPr>
          </a:p>
          <a:p>
            <a:pPr marL="0" lvl="0" indent="0" algn="ctr" rtl="0">
              <a:spcBef>
                <a:spcPts val="0"/>
              </a:spcBef>
              <a:spcAft>
                <a:spcPts val="0"/>
              </a:spcAft>
              <a:buClr>
                <a:schemeClr val="dk1"/>
              </a:buClr>
              <a:buSzPts val="1100"/>
              <a:buFont typeface="Arial"/>
              <a:buNone/>
            </a:pPr>
            <a:r>
              <a:rPr lang="en-US" sz="1500" b="1" dirty="0">
                <a:solidFill>
                  <a:schemeClr val="dk1"/>
                </a:solidFill>
              </a:rPr>
              <a:t>March 19, 2024</a:t>
            </a:r>
            <a:endParaRPr sz="1500" b="1" dirty="0">
              <a:solidFill>
                <a:schemeClr val="dk1"/>
              </a:solidFill>
            </a:endParaRPr>
          </a:p>
          <a:p>
            <a:pPr marL="0" lvl="0" indent="0" algn="ctr" rtl="0">
              <a:spcBef>
                <a:spcPts val="0"/>
              </a:spcBef>
              <a:spcAft>
                <a:spcPts val="0"/>
              </a:spcAft>
              <a:buClr>
                <a:schemeClr val="dk1"/>
              </a:buClr>
              <a:buSzPts val="1100"/>
              <a:buFont typeface="Arial"/>
              <a:buNone/>
            </a:pPr>
            <a:endParaRPr sz="2300" b="1" dirty="0">
              <a:solidFill>
                <a:schemeClr val="dk1"/>
              </a:solidFill>
            </a:endParaRPr>
          </a:p>
        </p:txBody>
      </p:sp>
      <p:sp>
        <p:nvSpPr>
          <p:cNvPr id="52" name="Google Shape;52;p13"/>
          <p:cNvSpPr txBox="1">
            <a:spLocks noGrp="1"/>
          </p:cNvSpPr>
          <p:nvPr>
            <p:ph type="body" idx="1"/>
          </p:nvPr>
        </p:nvSpPr>
        <p:spPr>
          <a:xfrm>
            <a:off x="3887788" y="987425"/>
            <a:ext cx="4629300" cy="4873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94674" y="1646802"/>
            <a:ext cx="5389494" cy="486054"/>
          </a:xfrm>
        </p:spPr>
        <p:txBody>
          <a:bodyPr>
            <a:noAutofit/>
          </a:bodyPr>
          <a:lstStyle/>
          <a:p>
            <a:r>
              <a:rPr lang="en-CA" dirty="0">
                <a:solidFill>
                  <a:schemeClr val="tx1"/>
                </a:solidFill>
              </a:rPr>
              <a:t>Supervised consumption Sites* in  Canada</a:t>
            </a:r>
          </a:p>
        </p:txBody>
      </p:sp>
      <p:sp>
        <p:nvSpPr>
          <p:cNvPr id="4099" name="Rectangle 3"/>
          <p:cNvSpPr>
            <a:spLocks noGrp="1" noChangeArrowheads="1"/>
          </p:cNvSpPr>
          <p:nvPr>
            <p:ph idx="1"/>
          </p:nvPr>
        </p:nvSpPr>
        <p:spPr>
          <a:xfrm>
            <a:off x="3383868" y="2456892"/>
            <a:ext cx="5517399" cy="3294366"/>
          </a:xfrm>
        </p:spPr>
        <p:txBody>
          <a:bodyPr>
            <a:normAutofit/>
          </a:bodyPr>
          <a:lstStyle/>
          <a:p>
            <a:pPr lvl="0"/>
            <a:r>
              <a:rPr lang="en-CA" b="1" dirty="0">
                <a:solidFill>
                  <a:schemeClr val="tx1"/>
                </a:solidFill>
                <a:latin typeface="Arial" panose="020B0604020202020204" pitchFamily="34" charset="0"/>
                <a:cs typeface="Arial" panose="020B0604020202020204" pitchFamily="34" charset="0"/>
              </a:rPr>
              <a:t>A hygienic environment where people can inject pre-obtained drugs under the supervision of </a:t>
            </a:r>
            <a:r>
              <a:rPr lang="en-CA" b="1" dirty="0">
                <a:latin typeface="Arial" panose="020B0604020202020204" pitchFamily="34" charset="0"/>
                <a:cs typeface="Arial" panose="020B0604020202020204" pitchFamily="34" charset="0"/>
              </a:rPr>
              <a:t>health care professionals (nurses, social workers, community workers, etc.)</a:t>
            </a:r>
            <a:endParaRPr lang="en-CA" b="1" dirty="0">
              <a:solidFill>
                <a:schemeClr val="tx1"/>
              </a:solidFill>
              <a:latin typeface="Arial" panose="020B0604020202020204" pitchFamily="34" charset="0"/>
              <a:cs typeface="Arial" panose="020B0604020202020204" pitchFamily="34" charset="0"/>
            </a:endParaRPr>
          </a:p>
          <a:p>
            <a:endParaRPr lang="en-CA" dirty="0">
              <a:solidFill>
                <a:schemeClr val="tx1"/>
              </a:solidFill>
              <a:latin typeface="Arial" panose="020B0604020202020204" pitchFamily="34" charset="0"/>
              <a:cs typeface="Arial" panose="020B0604020202020204" pitchFamily="34" charset="0"/>
            </a:endParaRPr>
          </a:p>
          <a:p>
            <a:pPr lvl="0"/>
            <a:r>
              <a:rPr lang="en-CA" b="1" dirty="0">
                <a:solidFill>
                  <a:schemeClr val="tx1"/>
                </a:solidFill>
                <a:latin typeface="Arial" panose="020B0604020202020204" pitchFamily="34" charset="0"/>
                <a:cs typeface="Arial" panose="020B0604020202020204" pitchFamily="34" charset="0"/>
              </a:rPr>
              <a:t>Health teachings, primary care, OD intervention</a:t>
            </a:r>
          </a:p>
          <a:p>
            <a:pPr lvl="0"/>
            <a:endParaRPr lang="en-CA"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Referrals </a:t>
            </a:r>
            <a:r>
              <a:rPr lang="en-CA" dirty="0">
                <a:solidFill>
                  <a:schemeClr val="tx1"/>
                </a:solidFill>
                <a:latin typeface="Arial" panose="020B0604020202020204" pitchFamily="34" charset="0"/>
                <a:cs typeface="Arial" panose="020B0604020202020204" pitchFamily="34" charset="0"/>
              </a:rPr>
              <a:t>to community agencies, substance use treatment and other health and social services</a:t>
            </a:r>
          </a:p>
          <a:p>
            <a:endParaRPr lang="en-CA"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Building trust </a:t>
            </a:r>
          </a:p>
          <a:p>
            <a:r>
              <a:rPr lang="en-CA" dirty="0">
                <a:solidFill>
                  <a:schemeClr val="tx1"/>
                </a:solidFill>
                <a:latin typeface="Arial" panose="020B0604020202020204" pitchFamily="34" charset="0"/>
                <a:cs typeface="Arial" panose="020B0604020202020204" pitchFamily="34" charset="0"/>
              </a:rPr>
              <a:t>*does not include Overdose Prevention Sites/Urgent Public Health Need Sites</a:t>
            </a:r>
          </a:p>
          <a:p>
            <a:endParaRPr lang="en-CA" dirty="0">
              <a:solidFill>
                <a:schemeClr val="tx1"/>
              </a:solidFill>
              <a:latin typeface="Arial" panose="020B0604020202020204" pitchFamily="34" charset="0"/>
              <a:cs typeface="Arial" panose="020B0604020202020204" pitchFamily="34" charset="0"/>
            </a:endParaRPr>
          </a:p>
        </p:txBody>
      </p:sp>
      <p:graphicFrame>
        <p:nvGraphicFramePr>
          <p:cNvPr id="6" name="Content Placeholder 4">
            <a:extLst>
              <a:ext uri="{FF2B5EF4-FFF2-40B4-BE49-F238E27FC236}">
                <a16:creationId xmlns:a16="http://schemas.microsoft.com/office/drawing/2014/main" id="{C21F20C8-F744-4EEA-88B3-6A74F40D0961}"/>
              </a:ext>
            </a:extLst>
          </p:cNvPr>
          <p:cNvGraphicFramePr>
            <a:graphicFrameLocks/>
          </p:cNvGraphicFramePr>
          <p:nvPr/>
        </p:nvGraphicFramePr>
        <p:xfrm>
          <a:off x="267481" y="2117987"/>
          <a:ext cx="2900363"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F584A3E-D432-42C1-8AA4-AED7DC6ADE58}"/>
              </a:ext>
            </a:extLst>
          </p:cNvPr>
          <p:cNvSpPr txBox="1"/>
          <p:nvPr/>
        </p:nvSpPr>
        <p:spPr>
          <a:xfrm>
            <a:off x="1617632" y="3167245"/>
            <a:ext cx="702078" cy="553998"/>
          </a:xfrm>
          <a:prstGeom prst="rect">
            <a:avLst/>
          </a:prstGeom>
          <a:noFill/>
        </p:spPr>
        <p:txBody>
          <a:bodyPr wrap="square" rtlCol="0">
            <a:spAutoFit/>
          </a:bodyPr>
          <a:lstStyle/>
          <a:p>
            <a:r>
              <a:rPr lang="en-CA" sz="3000" b="1" spc="-225" dirty="0">
                <a:solidFill>
                  <a:schemeClr val="bg1"/>
                </a:solidFill>
                <a:latin typeface="Tahoma" panose="020B0604030504040204" pitchFamily="34" charset="0"/>
                <a:ea typeface="Tahoma" panose="020B0604030504040204" pitchFamily="34" charset="0"/>
                <a:cs typeface="Tahoma" panose="020B0604030504040204" pitchFamily="34" charset="0"/>
              </a:rPr>
              <a:t>38</a:t>
            </a:r>
          </a:p>
        </p:txBody>
      </p:sp>
      <p:sp>
        <p:nvSpPr>
          <p:cNvPr id="8" name="TextBox 7">
            <a:extLst>
              <a:ext uri="{FF2B5EF4-FFF2-40B4-BE49-F238E27FC236}">
                <a16:creationId xmlns:a16="http://schemas.microsoft.com/office/drawing/2014/main" id="{ADC688E5-8E62-4BEF-8697-EC76F044CFC8}"/>
              </a:ext>
            </a:extLst>
          </p:cNvPr>
          <p:cNvSpPr txBox="1"/>
          <p:nvPr/>
        </p:nvSpPr>
        <p:spPr>
          <a:xfrm>
            <a:off x="683568" y="3808570"/>
            <a:ext cx="416291" cy="415498"/>
          </a:xfrm>
          <a:prstGeom prst="rect">
            <a:avLst/>
          </a:prstGeom>
          <a:noFill/>
        </p:spPr>
        <p:txBody>
          <a:bodyPr wrap="square" rtlCol="0">
            <a:spAutoFit/>
          </a:bodyPr>
          <a:lstStyle/>
          <a:p>
            <a:r>
              <a:rPr lang="en-CA" sz="21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sp>
        <p:nvSpPr>
          <p:cNvPr id="9" name="TextBox 8">
            <a:extLst>
              <a:ext uri="{FF2B5EF4-FFF2-40B4-BE49-F238E27FC236}">
                <a16:creationId xmlns:a16="http://schemas.microsoft.com/office/drawing/2014/main" id="{018E08A7-9D40-4F48-8C07-1781EF0E2185}"/>
              </a:ext>
            </a:extLst>
          </p:cNvPr>
          <p:cNvSpPr txBox="1"/>
          <p:nvPr/>
        </p:nvSpPr>
        <p:spPr>
          <a:xfrm>
            <a:off x="267481" y="4827493"/>
            <a:ext cx="2900363" cy="1246495"/>
          </a:xfrm>
          <a:prstGeom prst="rect">
            <a:avLst/>
          </a:prstGeom>
          <a:noFill/>
        </p:spPr>
        <p:txBody>
          <a:bodyPr wrap="square" rtlCol="0">
            <a:spAutoFit/>
          </a:bodyPr>
          <a:lstStyle/>
          <a:p>
            <a:r>
              <a:rPr lang="en-CA" sz="1500" b="1" dirty="0">
                <a:solidFill>
                  <a:schemeClr val="accent1"/>
                </a:solidFill>
                <a:latin typeface="+mj-lt"/>
                <a:ea typeface="Tahoma" panose="020B0604030504040204" pitchFamily="34" charset="0"/>
                <a:cs typeface="Tahoma" panose="020B0604030504040204" pitchFamily="34" charset="0"/>
              </a:rPr>
              <a:t>Number of exemptions granted by Health Canada </a:t>
            </a:r>
            <a:r>
              <a:rPr lang="en-CA" sz="1500" b="1" dirty="0">
                <a:solidFill>
                  <a:schemeClr val="accent1"/>
                </a:solidFill>
                <a:latin typeface="+mj-lt"/>
              </a:rPr>
              <a:t>under section 56.1 of the Controlled Drugs and Substances Act</a:t>
            </a:r>
            <a:endParaRPr lang="en-CA" sz="1500" b="1" dirty="0">
              <a:solidFill>
                <a:schemeClr val="accent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066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E76D-52BA-4832-804F-F5EDA67CEB7C}"/>
              </a:ext>
            </a:extLst>
          </p:cNvPr>
          <p:cNvSpPr>
            <a:spLocks noGrp="1"/>
          </p:cNvSpPr>
          <p:nvPr>
            <p:ph type="title"/>
          </p:nvPr>
        </p:nvSpPr>
        <p:spPr>
          <a:xfrm>
            <a:off x="4010794" y="480047"/>
            <a:ext cx="4580506" cy="1600200"/>
          </a:xfrm>
        </p:spPr>
        <p:txBody>
          <a:bodyPr/>
          <a:lstStyle/>
          <a:p>
            <a:r>
              <a:rPr lang="en-US" sz="2800" b="1" dirty="0"/>
              <a:t>Supervised Consumption and Treatment Site at SHCHC</a:t>
            </a:r>
            <a:br>
              <a:rPr lang="en-US" dirty="0"/>
            </a:br>
            <a:endParaRPr lang="en-CA" dirty="0"/>
          </a:p>
        </p:txBody>
      </p:sp>
      <p:sp>
        <p:nvSpPr>
          <p:cNvPr id="4" name="Text Placeholder 3">
            <a:extLst>
              <a:ext uri="{FF2B5EF4-FFF2-40B4-BE49-F238E27FC236}">
                <a16:creationId xmlns:a16="http://schemas.microsoft.com/office/drawing/2014/main" id="{E7020AF6-823C-4D6A-A08D-80FC0CC20701}"/>
              </a:ext>
            </a:extLst>
          </p:cNvPr>
          <p:cNvSpPr>
            <a:spLocks noGrp="1"/>
          </p:cNvSpPr>
          <p:nvPr>
            <p:ph type="body" idx="2"/>
          </p:nvPr>
        </p:nvSpPr>
        <p:spPr>
          <a:xfrm>
            <a:off x="199313" y="1280147"/>
            <a:ext cx="3385753" cy="3811588"/>
          </a:xfrm>
        </p:spPr>
        <p:txBody>
          <a:bodyPr/>
          <a:lstStyle/>
          <a:p>
            <a:pPr marL="514350" indent="-285750">
              <a:buFont typeface="Arial" panose="020B0604020202020204" pitchFamily="34" charset="0"/>
              <a:buChar char="•"/>
            </a:pPr>
            <a:r>
              <a:rPr lang="en-US" sz="1400" dirty="0"/>
              <a:t>Application granted in July 2017</a:t>
            </a:r>
          </a:p>
          <a:p>
            <a:pPr marL="514350" indent="-285750">
              <a:buFont typeface="Arial" panose="020B0604020202020204" pitchFamily="34" charset="0"/>
              <a:buChar char="•"/>
            </a:pPr>
            <a:endParaRPr lang="en-US" sz="1400" dirty="0"/>
          </a:p>
          <a:p>
            <a:pPr marL="514350" indent="-285750">
              <a:buFont typeface="Arial" panose="020B0604020202020204" pitchFamily="34" charset="0"/>
              <a:buChar char="•"/>
            </a:pPr>
            <a:r>
              <a:rPr lang="en-US" sz="1400" dirty="0"/>
              <a:t>Fully operational on April 16, 2018</a:t>
            </a:r>
          </a:p>
          <a:p>
            <a:pPr marL="228600" indent="0"/>
            <a:endParaRPr lang="en-US" sz="1400" dirty="0"/>
          </a:p>
          <a:p>
            <a:pPr marL="514350" indent="-285750">
              <a:buFont typeface="Arial" panose="020B0604020202020204" pitchFamily="34" charset="0"/>
              <a:buChar char="•"/>
            </a:pPr>
            <a:r>
              <a:rPr lang="en-US" sz="1400" dirty="0"/>
              <a:t>2019 Introduction of Fentanyl  into the drug supply</a:t>
            </a:r>
          </a:p>
          <a:p>
            <a:pPr marL="228600" indent="0"/>
            <a:endParaRPr lang="en-US" sz="1400" dirty="0"/>
          </a:p>
          <a:p>
            <a:pPr marL="514350" indent="-285750">
              <a:buFont typeface="Arial" panose="020B0604020202020204" pitchFamily="34" charset="0"/>
              <a:buChar char="•"/>
            </a:pPr>
            <a:r>
              <a:rPr lang="en-US" sz="1400" dirty="0"/>
              <a:t>2020 Pandemic</a:t>
            </a:r>
          </a:p>
          <a:p>
            <a:pPr marL="971550" lvl="1" indent="-285750">
              <a:buFont typeface="Arial" panose="020B0604020202020204" pitchFamily="34" charset="0"/>
              <a:buChar char="•"/>
            </a:pPr>
            <a:r>
              <a:rPr lang="en-US" dirty="0"/>
              <a:t>Temporarily decreased services from 5 to 3 booths </a:t>
            </a:r>
          </a:p>
          <a:p>
            <a:pPr marL="971550" lvl="1" indent="-285750">
              <a:buFont typeface="Arial" panose="020B0604020202020204" pitchFamily="34" charset="0"/>
              <a:buChar char="•"/>
            </a:pPr>
            <a:endParaRPr lang="en-US" dirty="0"/>
          </a:p>
          <a:p>
            <a:pPr marL="514350" indent="-285750">
              <a:buFont typeface="Arial" panose="020B0604020202020204" pitchFamily="34" charset="0"/>
              <a:buChar char="•"/>
            </a:pPr>
            <a:r>
              <a:rPr lang="en-US" sz="1400" dirty="0"/>
              <a:t>Aug 2022 – service disruption for 1 week due to construction in CTS</a:t>
            </a:r>
          </a:p>
          <a:p>
            <a:pPr marL="514350" indent="-285750">
              <a:buFont typeface="Arial" panose="020B0604020202020204" pitchFamily="34" charset="0"/>
              <a:buChar char="•"/>
            </a:pPr>
            <a:endParaRPr lang="en-US" sz="1400" dirty="0"/>
          </a:p>
          <a:p>
            <a:pPr marL="514350" indent="-285750">
              <a:buFont typeface="Arial" panose="020B0604020202020204" pitchFamily="34" charset="0"/>
              <a:buChar char="•"/>
            </a:pPr>
            <a:r>
              <a:rPr lang="en-US" sz="1400" dirty="0"/>
              <a:t>September 2023, CTS resumes its 12 </a:t>
            </a:r>
            <a:r>
              <a:rPr lang="en-US" sz="1400" dirty="0" err="1"/>
              <a:t>hr</a:t>
            </a:r>
            <a:r>
              <a:rPr lang="en-US" sz="1400" dirty="0"/>
              <a:t> services, 7 days/week as per contract with MOHLTC</a:t>
            </a:r>
          </a:p>
        </p:txBody>
      </p:sp>
      <p:pic>
        <p:nvPicPr>
          <p:cNvPr id="7" name="Picture 6">
            <a:extLst>
              <a:ext uri="{FF2B5EF4-FFF2-40B4-BE49-F238E27FC236}">
                <a16:creationId xmlns:a16="http://schemas.microsoft.com/office/drawing/2014/main" id="{D4DDD91C-C954-D8FA-1757-DF5E7BFE7C61}"/>
              </a:ext>
            </a:extLst>
          </p:cNvPr>
          <p:cNvPicPr>
            <a:picLocks noChangeAspect="1"/>
          </p:cNvPicPr>
          <p:nvPr/>
        </p:nvPicPr>
        <p:blipFill>
          <a:blip r:embed="rId3"/>
          <a:stretch>
            <a:fillRect/>
          </a:stretch>
        </p:blipFill>
        <p:spPr>
          <a:xfrm>
            <a:off x="4109344" y="2110829"/>
            <a:ext cx="4741405" cy="3811588"/>
          </a:xfrm>
          <a:prstGeom prst="rect">
            <a:avLst/>
          </a:prstGeom>
        </p:spPr>
      </p:pic>
    </p:spTree>
    <p:extLst>
      <p:ext uri="{BB962C8B-B14F-4D97-AF65-F5344CB8AC3E}">
        <p14:creationId xmlns:p14="http://schemas.microsoft.com/office/powerpoint/2010/main" val="805277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0C50FA-1FFB-011A-0B8D-86D93022AFC7}"/>
              </a:ext>
            </a:extLst>
          </p:cNvPr>
          <p:cNvSpPr>
            <a:spLocks noGrp="1"/>
          </p:cNvSpPr>
          <p:nvPr>
            <p:ph type="title"/>
          </p:nvPr>
        </p:nvSpPr>
        <p:spPr>
          <a:xfrm>
            <a:off x="685800" y="1018381"/>
            <a:ext cx="7886700" cy="1325563"/>
          </a:xfrm>
        </p:spPr>
        <p:txBody>
          <a:bodyPr/>
          <a:lstStyle/>
          <a:p>
            <a:r>
              <a:rPr lang="en-US" sz="2800" b="1" dirty="0"/>
              <a:t>Utilization Statistics</a:t>
            </a:r>
            <a:endParaRPr lang="en-CA" sz="2800" b="1" dirty="0"/>
          </a:p>
        </p:txBody>
      </p:sp>
      <p:pic>
        <p:nvPicPr>
          <p:cNvPr id="10" name="Picture 9">
            <a:extLst>
              <a:ext uri="{FF2B5EF4-FFF2-40B4-BE49-F238E27FC236}">
                <a16:creationId xmlns:a16="http://schemas.microsoft.com/office/drawing/2014/main" id="{7F8EDF92-22C0-2E1C-05E4-04D7896012AD}"/>
              </a:ext>
            </a:extLst>
          </p:cNvPr>
          <p:cNvPicPr>
            <a:picLocks noChangeAspect="1"/>
          </p:cNvPicPr>
          <p:nvPr/>
        </p:nvPicPr>
        <p:blipFill>
          <a:blip r:embed="rId2"/>
          <a:stretch>
            <a:fillRect/>
          </a:stretch>
        </p:blipFill>
        <p:spPr>
          <a:xfrm>
            <a:off x="538379" y="1787238"/>
            <a:ext cx="4090771" cy="2456901"/>
          </a:xfrm>
          <a:prstGeom prst="rect">
            <a:avLst/>
          </a:prstGeom>
        </p:spPr>
      </p:pic>
      <p:sp>
        <p:nvSpPr>
          <p:cNvPr id="7" name="Text Placeholder 6">
            <a:extLst>
              <a:ext uri="{FF2B5EF4-FFF2-40B4-BE49-F238E27FC236}">
                <a16:creationId xmlns:a16="http://schemas.microsoft.com/office/drawing/2014/main" id="{1742242E-1A81-5776-7C8D-28578B4706D9}"/>
              </a:ext>
            </a:extLst>
          </p:cNvPr>
          <p:cNvSpPr>
            <a:spLocks noGrp="1"/>
          </p:cNvSpPr>
          <p:nvPr>
            <p:ph type="body" idx="2"/>
          </p:nvPr>
        </p:nvSpPr>
        <p:spPr>
          <a:xfrm>
            <a:off x="685800" y="4619350"/>
            <a:ext cx="8181542" cy="561947"/>
          </a:xfrm>
        </p:spPr>
        <p:txBody>
          <a:bodyPr/>
          <a:lstStyle/>
          <a:p>
            <a:pPr>
              <a:buFont typeface="Arial" panose="020B0604020202020204" pitchFamily="34" charset="0"/>
              <a:buChar char="•"/>
            </a:pPr>
            <a:r>
              <a:rPr lang="en-US" sz="1600" dirty="0"/>
              <a:t>Total number of clients remain relatively the same – approx. 800 unique people use the services, but the number of times they use the service has increased </a:t>
            </a:r>
          </a:p>
          <a:p>
            <a:r>
              <a:rPr lang="en-US" sz="1600" dirty="0"/>
              <a:t>Between April 1, 2023- Feb 29, 2024 – </a:t>
            </a:r>
            <a:r>
              <a:rPr lang="en-US" sz="1600" b="1" dirty="0"/>
              <a:t>17, 711 unique visits </a:t>
            </a:r>
          </a:p>
          <a:p>
            <a:r>
              <a:rPr lang="en-US" sz="1600" dirty="0"/>
              <a:t>Busiest time – 8-5pm</a:t>
            </a:r>
          </a:p>
          <a:p>
            <a:pPr marL="25400" indent="0">
              <a:buNone/>
            </a:pPr>
            <a:endParaRPr lang="en-CA" dirty="0"/>
          </a:p>
        </p:txBody>
      </p:sp>
      <p:pic>
        <p:nvPicPr>
          <p:cNvPr id="11" name="Picture 10">
            <a:extLst>
              <a:ext uri="{FF2B5EF4-FFF2-40B4-BE49-F238E27FC236}">
                <a16:creationId xmlns:a16="http://schemas.microsoft.com/office/drawing/2014/main" id="{7AFAA235-426A-A0E1-DFD2-2A5318515EAB}"/>
              </a:ext>
            </a:extLst>
          </p:cNvPr>
          <p:cNvPicPr>
            <a:picLocks noChangeAspect="1"/>
          </p:cNvPicPr>
          <p:nvPr/>
        </p:nvPicPr>
        <p:blipFill>
          <a:blip r:embed="rId3"/>
          <a:stretch>
            <a:fillRect/>
          </a:stretch>
        </p:blipFill>
        <p:spPr>
          <a:xfrm>
            <a:off x="4776571" y="1787238"/>
            <a:ext cx="4090771" cy="2462997"/>
          </a:xfrm>
          <a:prstGeom prst="rect">
            <a:avLst/>
          </a:prstGeom>
        </p:spPr>
      </p:pic>
    </p:spTree>
    <p:extLst>
      <p:ext uri="{BB962C8B-B14F-4D97-AF65-F5344CB8AC3E}">
        <p14:creationId xmlns:p14="http://schemas.microsoft.com/office/powerpoint/2010/main" val="186272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8F8127-6106-47E7-8858-D39BC5BA1444}"/>
              </a:ext>
            </a:extLst>
          </p:cNvPr>
          <p:cNvSpPr>
            <a:spLocks noGrp="1"/>
          </p:cNvSpPr>
          <p:nvPr>
            <p:ph type="title"/>
          </p:nvPr>
        </p:nvSpPr>
        <p:spPr>
          <a:xfrm>
            <a:off x="3816350" y="365125"/>
            <a:ext cx="4699000" cy="1325563"/>
          </a:xfrm>
        </p:spPr>
        <p:txBody>
          <a:bodyPr/>
          <a:lstStyle/>
          <a:p>
            <a:r>
              <a:rPr lang="en-US" sz="2800" b="1" dirty="0"/>
              <a:t>Overdose Trends at the Site</a:t>
            </a:r>
            <a:endParaRPr lang="en-CA" sz="2800" b="1" dirty="0"/>
          </a:p>
        </p:txBody>
      </p:sp>
      <p:pic>
        <p:nvPicPr>
          <p:cNvPr id="4" name="Picture 3">
            <a:extLst>
              <a:ext uri="{FF2B5EF4-FFF2-40B4-BE49-F238E27FC236}">
                <a16:creationId xmlns:a16="http://schemas.microsoft.com/office/drawing/2014/main" id="{5DFE2DE5-9352-4CBB-AFEF-79E1B0B3A728}"/>
              </a:ext>
            </a:extLst>
          </p:cNvPr>
          <p:cNvPicPr>
            <a:picLocks noChangeAspect="1"/>
          </p:cNvPicPr>
          <p:nvPr/>
        </p:nvPicPr>
        <p:blipFill>
          <a:blip r:embed="rId2"/>
          <a:stretch>
            <a:fillRect/>
          </a:stretch>
        </p:blipFill>
        <p:spPr>
          <a:xfrm>
            <a:off x="628650" y="2095634"/>
            <a:ext cx="4584589" cy="2755631"/>
          </a:xfrm>
          <a:prstGeom prst="rect">
            <a:avLst/>
          </a:prstGeom>
        </p:spPr>
      </p:pic>
      <p:sp>
        <p:nvSpPr>
          <p:cNvPr id="7" name="TextBox 6">
            <a:extLst>
              <a:ext uri="{FF2B5EF4-FFF2-40B4-BE49-F238E27FC236}">
                <a16:creationId xmlns:a16="http://schemas.microsoft.com/office/drawing/2014/main" id="{F1E6A9F2-6816-4ABB-B453-D9ECE757664E}"/>
              </a:ext>
            </a:extLst>
          </p:cNvPr>
          <p:cNvSpPr txBox="1"/>
          <p:nvPr/>
        </p:nvSpPr>
        <p:spPr>
          <a:xfrm>
            <a:off x="5474825" y="2190750"/>
            <a:ext cx="316752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Total visits that experienced an overdose</a:t>
            </a:r>
          </a:p>
          <a:p>
            <a:r>
              <a:rPr lang="en-US" sz="1600" dirty="0"/>
              <a:t>	2023-34 – 4% (641)</a:t>
            </a:r>
          </a:p>
          <a:p>
            <a:r>
              <a:rPr lang="en-US" sz="1600" dirty="0"/>
              <a:t>	2022-23 – 3.9% (556)</a:t>
            </a:r>
          </a:p>
          <a:p>
            <a:endParaRPr lang="en-US" sz="1600" dirty="0"/>
          </a:p>
          <a:p>
            <a:pPr marL="285750" indent="-285750">
              <a:buFont typeface="Arial" panose="020B0604020202020204" pitchFamily="34" charset="0"/>
              <a:buChar char="•"/>
            </a:pPr>
            <a:r>
              <a:rPr lang="en-US" sz="1600" dirty="0"/>
              <a:t>Overdoses that occurred outside the CTS</a:t>
            </a:r>
          </a:p>
          <a:p>
            <a:pPr lvl="3"/>
            <a:r>
              <a:rPr lang="en-US" sz="1600" dirty="0"/>
              <a:t>	2023-24 - 22%</a:t>
            </a:r>
          </a:p>
          <a:p>
            <a:r>
              <a:rPr lang="en-US" sz="1600" dirty="0"/>
              <a:t>	2022-23 - 47%</a:t>
            </a:r>
            <a:endParaRPr lang="en-CA" sz="1600" dirty="0"/>
          </a:p>
        </p:txBody>
      </p:sp>
      <p:sp>
        <p:nvSpPr>
          <p:cNvPr id="2" name="TextBox 1">
            <a:extLst>
              <a:ext uri="{FF2B5EF4-FFF2-40B4-BE49-F238E27FC236}">
                <a16:creationId xmlns:a16="http://schemas.microsoft.com/office/drawing/2014/main" id="{10A21B41-B111-6A1D-4DA5-18BEF29F4263}"/>
              </a:ext>
            </a:extLst>
          </p:cNvPr>
          <p:cNvSpPr txBox="1"/>
          <p:nvPr/>
        </p:nvSpPr>
        <p:spPr>
          <a:xfrm>
            <a:off x="628650" y="5351327"/>
            <a:ext cx="8013701" cy="584775"/>
          </a:xfrm>
          <a:prstGeom prst="rect">
            <a:avLst/>
          </a:prstGeom>
          <a:noFill/>
        </p:spPr>
        <p:txBody>
          <a:bodyPr wrap="square" rtlCol="0">
            <a:spAutoFit/>
          </a:bodyPr>
          <a:lstStyle/>
          <a:p>
            <a:r>
              <a:rPr lang="en-US" dirty="0"/>
              <a:t>O</a:t>
            </a:r>
            <a:r>
              <a:rPr lang="en-US" sz="1600" dirty="0"/>
              <a:t>f note - Supervised Consumption and CTS’s in Ottawa reversed 1100 overdoses in 2022; SHCHC’s CTS reversed 556 of those accidental overdoses. </a:t>
            </a:r>
            <a:endParaRPr lang="en-CA" sz="1600" dirty="0"/>
          </a:p>
        </p:txBody>
      </p:sp>
    </p:spTree>
    <p:extLst>
      <p:ext uri="{BB962C8B-B14F-4D97-AF65-F5344CB8AC3E}">
        <p14:creationId xmlns:p14="http://schemas.microsoft.com/office/powerpoint/2010/main" val="348528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3D0A7-A199-468C-9FA7-5DC4D9D2EF72}"/>
              </a:ext>
            </a:extLst>
          </p:cNvPr>
          <p:cNvSpPr>
            <a:spLocks noGrp="1"/>
          </p:cNvSpPr>
          <p:nvPr>
            <p:ph type="title"/>
          </p:nvPr>
        </p:nvSpPr>
        <p:spPr>
          <a:xfrm>
            <a:off x="3790950" y="365125"/>
            <a:ext cx="4724400" cy="1325563"/>
          </a:xfrm>
        </p:spPr>
        <p:txBody>
          <a:bodyPr/>
          <a:lstStyle/>
          <a:p>
            <a:r>
              <a:rPr lang="en-US" sz="2800" b="1" dirty="0"/>
              <a:t>Impact on the Health Care System</a:t>
            </a:r>
            <a:endParaRPr lang="en-CA" sz="2800" b="1" dirty="0"/>
          </a:p>
        </p:txBody>
      </p:sp>
      <p:sp>
        <p:nvSpPr>
          <p:cNvPr id="4" name="Text Placeholder 3">
            <a:extLst>
              <a:ext uri="{FF2B5EF4-FFF2-40B4-BE49-F238E27FC236}">
                <a16:creationId xmlns:a16="http://schemas.microsoft.com/office/drawing/2014/main" id="{49EA40A3-0B5E-4A06-B4AB-772A2A1A2AF1}"/>
              </a:ext>
            </a:extLst>
          </p:cNvPr>
          <p:cNvSpPr>
            <a:spLocks noGrp="1"/>
          </p:cNvSpPr>
          <p:nvPr>
            <p:ph type="body" idx="1"/>
          </p:nvPr>
        </p:nvSpPr>
        <p:spPr/>
        <p:txBody>
          <a:bodyPr/>
          <a:lstStyle/>
          <a:p>
            <a:endParaRPr lang="en-CA" dirty="0"/>
          </a:p>
        </p:txBody>
      </p:sp>
      <p:pic>
        <p:nvPicPr>
          <p:cNvPr id="6" name="Picture 5">
            <a:extLst>
              <a:ext uri="{FF2B5EF4-FFF2-40B4-BE49-F238E27FC236}">
                <a16:creationId xmlns:a16="http://schemas.microsoft.com/office/drawing/2014/main" id="{DA7C9412-0A5E-4B6C-8FF7-436A04409FD1}"/>
              </a:ext>
            </a:extLst>
          </p:cNvPr>
          <p:cNvPicPr>
            <a:picLocks noChangeAspect="1"/>
          </p:cNvPicPr>
          <p:nvPr/>
        </p:nvPicPr>
        <p:blipFill>
          <a:blip r:embed="rId2"/>
          <a:stretch>
            <a:fillRect/>
          </a:stretch>
        </p:blipFill>
        <p:spPr>
          <a:xfrm>
            <a:off x="243068" y="1215074"/>
            <a:ext cx="4389707" cy="2638495"/>
          </a:xfrm>
          <a:prstGeom prst="rect">
            <a:avLst/>
          </a:prstGeom>
        </p:spPr>
      </p:pic>
      <p:sp>
        <p:nvSpPr>
          <p:cNvPr id="5" name="Text Placeholder 4">
            <a:extLst>
              <a:ext uri="{FF2B5EF4-FFF2-40B4-BE49-F238E27FC236}">
                <a16:creationId xmlns:a16="http://schemas.microsoft.com/office/drawing/2014/main" id="{DE902049-7502-4970-A0CF-77B268C154D6}"/>
              </a:ext>
            </a:extLst>
          </p:cNvPr>
          <p:cNvSpPr>
            <a:spLocks noGrp="1"/>
          </p:cNvSpPr>
          <p:nvPr>
            <p:ph type="body" idx="2"/>
          </p:nvPr>
        </p:nvSpPr>
        <p:spPr/>
        <p:txBody>
          <a:bodyPr/>
          <a:lstStyle/>
          <a:p>
            <a:r>
              <a:rPr lang="en-US" sz="1600" dirty="0"/>
              <a:t>Overdoses that resulted in call to EMS</a:t>
            </a:r>
          </a:p>
          <a:p>
            <a:pPr lvl="1"/>
            <a:r>
              <a:rPr lang="en-US" sz="1600" dirty="0"/>
              <a:t>2023-24 - 0.2% (34)</a:t>
            </a:r>
          </a:p>
          <a:p>
            <a:pPr lvl="1"/>
            <a:r>
              <a:rPr lang="en-US" sz="1600" dirty="0"/>
              <a:t>2022-23 – 0.5% (68)</a:t>
            </a:r>
          </a:p>
          <a:p>
            <a:pPr lvl="1"/>
            <a:r>
              <a:rPr lang="en-US" sz="1600" dirty="0"/>
              <a:t>2021-22 – 0.4% (66)</a:t>
            </a:r>
          </a:p>
          <a:p>
            <a:pPr lvl="1"/>
            <a:endParaRPr lang="en-US" sz="1600" dirty="0"/>
          </a:p>
          <a:p>
            <a:r>
              <a:rPr lang="en-US" sz="1600" dirty="0"/>
              <a:t># of persons transported to Emergency Dept</a:t>
            </a:r>
          </a:p>
          <a:p>
            <a:pPr lvl="1"/>
            <a:r>
              <a:rPr lang="en-US" sz="1600" dirty="0"/>
              <a:t>2023-24 - 0.07 % (12)</a:t>
            </a:r>
          </a:p>
          <a:p>
            <a:pPr lvl="1"/>
            <a:r>
              <a:rPr lang="en-US" sz="1600" dirty="0"/>
              <a:t>2022-23 - 0.1% (19)</a:t>
            </a:r>
          </a:p>
          <a:p>
            <a:pPr lvl="1"/>
            <a:r>
              <a:rPr lang="en-US" sz="1600" dirty="0"/>
              <a:t>2021-22 - 0.1% (20)</a:t>
            </a:r>
          </a:p>
        </p:txBody>
      </p:sp>
      <p:pic>
        <p:nvPicPr>
          <p:cNvPr id="7" name="Picture 6">
            <a:extLst>
              <a:ext uri="{FF2B5EF4-FFF2-40B4-BE49-F238E27FC236}">
                <a16:creationId xmlns:a16="http://schemas.microsoft.com/office/drawing/2014/main" id="{24AD053D-548C-45D4-9842-EF0710CDD7A7}"/>
              </a:ext>
            </a:extLst>
          </p:cNvPr>
          <p:cNvPicPr>
            <a:picLocks noChangeAspect="1"/>
          </p:cNvPicPr>
          <p:nvPr/>
        </p:nvPicPr>
        <p:blipFill>
          <a:blip r:embed="rId3"/>
          <a:stretch>
            <a:fillRect/>
          </a:stretch>
        </p:blipFill>
        <p:spPr>
          <a:xfrm>
            <a:off x="243068" y="3937866"/>
            <a:ext cx="4389707" cy="2638495"/>
          </a:xfrm>
          <a:prstGeom prst="rect">
            <a:avLst/>
          </a:prstGeom>
        </p:spPr>
      </p:pic>
    </p:spTree>
    <p:extLst>
      <p:ext uri="{BB962C8B-B14F-4D97-AF65-F5344CB8AC3E}">
        <p14:creationId xmlns:p14="http://schemas.microsoft.com/office/powerpoint/2010/main" val="183643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A92C-6310-485A-9B2B-A06C46E8D739}"/>
              </a:ext>
            </a:extLst>
          </p:cNvPr>
          <p:cNvSpPr>
            <a:spLocks noGrp="1"/>
          </p:cNvSpPr>
          <p:nvPr>
            <p:ph type="title"/>
          </p:nvPr>
        </p:nvSpPr>
        <p:spPr>
          <a:xfrm>
            <a:off x="630237" y="457200"/>
            <a:ext cx="7217397" cy="1265061"/>
          </a:xfrm>
        </p:spPr>
        <p:txBody>
          <a:bodyPr/>
          <a:lstStyle/>
          <a:p>
            <a:r>
              <a:rPr lang="en-CA" dirty="0"/>
              <a:t>% of Needles Returned to CTS</a:t>
            </a:r>
          </a:p>
        </p:txBody>
      </p:sp>
      <p:pic>
        <p:nvPicPr>
          <p:cNvPr id="5" name="Picture 4">
            <a:extLst>
              <a:ext uri="{FF2B5EF4-FFF2-40B4-BE49-F238E27FC236}">
                <a16:creationId xmlns:a16="http://schemas.microsoft.com/office/drawing/2014/main" id="{BDF94FD7-5866-401E-9D45-5177D20CDB3D}"/>
              </a:ext>
            </a:extLst>
          </p:cNvPr>
          <p:cNvPicPr>
            <a:picLocks noChangeAspect="1"/>
          </p:cNvPicPr>
          <p:nvPr/>
        </p:nvPicPr>
        <p:blipFill>
          <a:blip r:embed="rId2"/>
          <a:stretch>
            <a:fillRect/>
          </a:stretch>
        </p:blipFill>
        <p:spPr>
          <a:xfrm>
            <a:off x="630238" y="2778218"/>
            <a:ext cx="4584589" cy="2755631"/>
          </a:xfrm>
          <a:prstGeom prst="rect">
            <a:avLst/>
          </a:prstGeom>
        </p:spPr>
      </p:pic>
      <p:sp>
        <p:nvSpPr>
          <p:cNvPr id="3" name="Text Placeholder 2">
            <a:extLst>
              <a:ext uri="{FF2B5EF4-FFF2-40B4-BE49-F238E27FC236}">
                <a16:creationId xmlns:a16="http://schemas.microsoft.com/office/drawing/2014/main" id="{ACAEF7F6-815A-4018-826C-601E2994A375}"/>
              </a:ext>
            </a:extLst>
          </p:cNvPr>
          <p:cNvSpPr>
            <a:spLocks noGrp="1"/>
          </p:cNvSpPr>
          <p:nvPr>
            <p:ph type="body" idx="1"/>
          </p:nvPr>
        </p:nvSpPr>
        <p:spPr>
          <a:xfrm>
            <a:off x="5564189" y="2286925"/>
            <a:ext cx="3186112" cy="3990840"/>
          </a:xfrm>
        </p:spPr>
        <p:txBody>
          <a:bodyPr/>
          <a:lstStyle/>
          <a:p>
            <a:r>
              <a:rPr lang="en-US" sz="1600" dirty="0"/>
              <a:t>38% of all needles distributed are returned in the CTS this </a:t>
            </a:r>
            <a:r>
              <a:rPr lang="en-US" sz="1600" dirty="0" err="1"/>
              <a:t>yr</a:t>
            </a:r>
            <a:r>
              <a:rPr lang="en-US" sz="1600" dirty="0"/>
              <a:t> to date</a:t>
            </a:r>
          </a:p>
          <a:p>
            <a:pPr marL="25400" indent="0">
              <a:buNone/>
            </a:pPr>
            <a:endParaRPr lang="en-US" sz="1600" dirty="0"/>
          </a:p>
          <a:p>
            <a:r>
              <a:rPr lang="en-US" sz="1600" dirty="0"/>
              <a:t>This excludes the Needle Hunter Program as well as the external box to the building – also run by the City of Ottawa</a:t>
            </a:r>
          </a:p>
          <a:p>
            <a:endParaRPr lang="en-CA" dirty="0"/>
          </a:p>
        </p:txBody>
      </p:sp>
      <p:sp>
        <p:nvSpPr>
          <p:cNvPr id="4" name="Text Placeholder 3">
            <a:extLst>
              <a:ext uri="{FF2B5EF4-FFF2-40B4-BE49-F238E27FC236}">
                <a16:creationId xmlns:a16="http://schemas.microsoft.com/office/drawing/2014/main" id="{8132F871-71BE-472C-8FEE-0C5060DAAE1F}"/>
              </a:ext>
            </a:extLst>
          </p:cNvPr>
          <p:cNvSpPr>
            <a:spLocks noGrp="1"/>
          </p:cNvSpPr>
          <p:nvPr>
            <p:ph type="body" idx="2"/>
          </p:nvPr>
        </p:nvSpPr>
        <p:spPr/>
        <p:txBody>
          <a:bodyPr/>
          <a:lstStyle/>
          <a:p>
            <a:endParaRPr lang="en-CA" dirty="0"/>
          </a:p>
        </p:txBody>
      </p:sp>
    </p:spTree>
    <p:extLst>
      <p:ext uri="{BB962C8B-B14F-4D97-AF65-F5344CB8AC3E}">
        <p14:creationId xmlns:p14="http://schemas.microsoft.com/office/powerpoint/2010/main" val="378218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015A-BF25-6740-71D6-24D92525ADDA}"/>
              </a:ext>
            </a:extLst>
          </p:cNvPr>
          <p:cNvSpPr>
            <a:spLocks noGrp="1"/>
          </p:cNvSpPr>
          <p:nvPr>
            <p:ph type="title"/>
          </p:nvPr>
        </p:nvSpPr>
        <p:spPr>
          <a:xfrm>
            <a:off x="560569" y="-91440"/>
            <a:ext cx="2949575" cy="1600200"/>
          </a:xfrm>
        </p:spPr>
        <p:txBody>
          <a:bodyPr/>
          <a:lstStyle/>
          <a:p>
            <a:r>
              <a:rPr lang="en-CA" dirty="0"/>
              <a:t>Complaints</a:t>
            </a:r>
          </a:p>
        </p:txBody>
      </p:sp>
      <p:sp>
        <p:nvSpPr>
          <p:cNvPr id="3" name="Text Placeholder 2">
            <a:extLst>
              <a:ext uri="{FF2B5EF4-FFF2-40B4-BE49-F238E27FC236}">
                <a16:creationId xmlns:a16="http://schemas.microsoft.com/office/drawing/2014/main" id="{708C8F36-471D-0CC8-428B-D43E9F7AE9BF}"/>
              </a:ext>
            </a:extLst>
          </p:cNvPr>
          <p:cNvSpPr>
            <a:spLocks noGrp="1"/>
          </p:cNvSpPr>
          <p:nvPr>
            <p:ph type="body" idx="1"/>
          </p:nvPr>
        </p:nvSpPr>
        <p:spPr/>
        <p:txBody>
          <a:bodyPr/>
          <a:lstStyle/>
          <a:p>
            <a:endParaRPr lang="en-CA"/>
          </a:p>
        </p:txBody>
      </p:sp>
      <p:pic>
        <p:nvPicPr>
          <p:cNvPr id="5" name="Picture 4">
            <a:extLst>
              <a:ext uri="{FF2B5EF4-FFF2-40B4-BE49-F238E27FC236}">
                <a16:creationId xmlns:a16="http://schemas.microsoft.com/office/drawing/2014/main" id="{6940B65E-2CA5-46CE-B1BC-B81ED2601D4F}"/>
              </a:ext>
            </a:extLst>
          </p:cNvPr>
          <p:cNvPicPr>
            <a:picLocks noChangeAspect="1"/>
          </p:cNvPicPr>
          <p:nvPr/>
        </p:nvPicPr>
        <p:blipFill>
          <a:blip r:embed="rId2"/>
          <a:stretch>
            <a:fillRect/>
          </a:stretch>
        </p:blipFill>
        <p:spPr>
          <a:xfrm>
            <a:off x="1052568" y="1802646"/>
            <a:ext cx="6864691" cy="3578662"/>
          </a:xfrm>
          <a:prstGeom prst="rect">
            <a:avLst/>
          </a:prstGeom>
        </p:spPr>
      </p:pic>
      <p:sp>
        <p:nvSpPr>
          <p:cNvPr id="4" name="Text Placeholder 3">
            <a:extLst>
              <a:ext uri="{FF2B5EF4-FFF2-40B4-BE49-F238E27FC236}">
                <a16:creationId xmlns:a16="http://schemas.microsoft.com/office/drawing/2014/main" id="{090A2F61-8B1A-D291-0650-C622849D23F3}"/>
              </a:ext>
            </a:extLst>
          </p:cNvPr>
          <p:cNvSpPr>
            <a:spLocks noGrp="1"/>
          </p:cNvSpPr>
          <p:nvPr>
            <p:ph type="body" idx="2"/>
          </p:nvPr>
        </p:nvSpPr>
        <p:spPr/>
        <p:txBody>
          <a:bodyPr/>
          <a:lstStyle/>
          <a:p>
            <a:endParaRPr lang="en-CA" dirty="0"/>
          </a:p>
        </p:txBody>
      </p:sp>
    </p:spTree>
    <p:extLst>
      <p:ext uri="{BB962C8B-B14F-4D97-AF65-F5344CB8AC3E}">
        <p14:creationId xmlns:p14="http://schemas.microsoft.com/office/powerpoint/2010/main" val="177707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1E9-4FA4-4FDB-832F-7856C1156631}"/>
              </a:ext>
            </a:extLst>
          </p:cNvPr>
          <p:cNvSpPr>
            <a:spLocks noGrp="1"/>
          </p:cNvSpPr>
          <p:nvPr>
            <p:ph type="title"/>
          </p:nvPr>
        </p:nvSpPr>
        <p:spPr/>
        <p:txBody>
          <a:bodyPr/>
          <a:lstStyle/>
          <a:p>
            <a:r>
              <a:rPr lang="en-US" sz="2800" b="1" dirty="0"/>
              <a:t>Drug Checking Services</a:t>
            </a:r>
            <a:endParaRPr lang="en-CA" sz="2800" b="1" dirty="0"/>
          </a:p>
        </p:txBody>
      </p:sp>
      <p:pic>
        <p:nvPicPr>
          <p:cNvPr id="5" name="Picture 4">
            <a:extLst>
              <a:ext uri="{FF2B5EF4-FFF2-40B4-BE49-F238E27FC236}">
                <a16:creationId xmlns:a16="http://schemas.microsoft.com/office/drawing/2014/main" id="{C542304E-0331-4500-A61F-231EF376675D}"/>
              </a:ext>
            </a:extLst>
          </p:cNvPr>
          <p:cNvPicPr>
            <a:picLocks noChangeAspect="1"/>
          </p:cNvPicPr>
          <p:nvPr/>
        </p:nvPicPr>
        <p:blipFill>
          <a:blip r:embed="rId2"/>
          <a:stretch>
            <a:fillRect/>
          </a:stretch>
        </p:blipFill>
        <p:spPr>
          <a:xfrm>
            <a:off x="1330241" y="2349500"/>
            <a:ext cx="1627773" cy="1414395"/>
          </a:xfrm>
          <a:prstGeom prst="rect">
            <a:avLst/>
          </a:prstGeom>
        </p:spPr>
      </p:pic>
      <p:pic>
        <p:nvPicPr>
          <p:cNvPr id="6" name="Picture 5">
            <a:extLst>
              <a:ext uri="{FF2B5EF4-FFF2-40B4-BE49-F238E27FC236}">
                <a16:creationId xmlns:a16="http://schemas.microsoft.com/office/drawing/2014/main" id="{4A8F6FD7-49FA-492B-B4C9-720373674BDC}"/>
              </a:ext>
            </a:extLst>
          </p:cNvPr>
          <p:cNvPicPr>
            <a:picLocks noChangeAspect="1"/>
          </p:cNvPicPr>
          <p:nvPr/>
        </p:nvPicPr>
        <p:blipFill>
          <a:blip r:embed="rId3"/>
          <a:stretch>
            <a:fillRect/>
          </a:stretch>
        </p:blipFill>
        <p:spPr>
          <a:xfrm>
            <a:off x="3713902" y="960791"/>
            <a:ext cx="5349075" cy="4589045"/>
          </a:xfrm>
          <a:prstGeom prst="rect">
            <a:avLst/>
          </a:prstGeom>
        </p:spPr>
      </p:pic>
      <p:sp>
        <p:nvSpPr>
          <p:cNvPr id="4" name="Text Placeholder 3">
            <a:extLst>
              <a:ext uri="{FF2B5EF4-FFF2-40B4-BE49-F238E27FC236}">
                <a16:creationId xmlns:a16="http://schemas.microsoft.com/office/drawing/2014/main" id="{2295BCED-99D2-4097-8058-7087E4CDA17E}"/>
              </a:ext>
            </a:extLst>
          </p:cNvPr>
          <p:cNvSpPr>
            <a:spLocks noGrp="1"/>
          </p:cNvSpPr>
          <p:nvPr>
            <p:ph type="body" idx="2"/>
          </p:nvPr>
        </p:nvSpPr>
        <p:spPr>
          <a:xfrm>
            <a:off x="784225" y="4270123"/>
            <a:ext cx="2949575" cy="3811588"/>
          </a:xfrm>
        </p:spPr>
        <p:txBody>
          <a:bodyPr/>
          <a:lstStyle/>
          <a:p>
            <a:pPr marL="514350" indent="-285750">
              <a:buFont typeface="Arial" panose="020B0604020202020204" pitchFamily="34" charset="0"/>
              <a:buChar char="•"/>
            </a:pPr>
            <a:r>
              <a:rPr lang="en-US" dirty="0"/>
              <a:t>Introduced to the Centre in October 2023</a:t>
            </a:r>
          </a:p>
          <a:p>
            <a:pPr marL="514350" indent="-285750">
              <a:buFont typeface="Arial" panose="020B0604020202020204" pitchFamily="34" charset="0"/>
              <a:buChar char="•"/>
            </a:pPr>
            <a:r>
              <a:rPr lang="en-US" dirty="0"/>
              <a:t>Ramen Spectrometer</a:t>
            </a:r>
          </a:p>
          <a:p>
            <a:pPr marL="514350" indent="-285750">
              <a:buFont typeface="Arial" panose="020B0604020202020204" pitchFamily="34" charset="0"/>
              <a:buChar char="•"/>
            </a:pPr>
            <a:r>
              <a:rPr lang="en-US" dirty="0"/>
              <a:t>On the spot harm reduction education</a:t>
            </a:r>
          </a:p>
          <a:p>
            <a:pPr marL="514350" indent="-285750">
              <a:buFont typeface="Arial" panose="020B0604020202020204" pitchFamily="34" charset="0"/>
              <a:buChar char="•"/>
            </a:pPr>
            <a:r>
              <a:rPr lang="en-US" dirty="0"/>
              <a:t>522 scans to date</a:t>
            </a:r>
          </a:p>
          <a:p>
            <a:pPr marL="514350" indent="-285750">
              <a:buFont typeface="Arial" panose="020B0604020202020204" pitchFamily="34" charset="0"/>
              <a:buChar char="•"/>
            </a:pPr>
            <a:r>
              <a:rPr lang="en-US" dirty="0"/>
              <a:t>Open to public 8am-8pm</a:t>
            </a:r>
            <a:endParaRPr lang="en-CA" dirty="0"/>
          </a:p>
        </p:txBody>
      </p:sp>
      <p:sp>
        <p:nvSpPr>
          <p:cNvPr id="7" name="TextBox 6">
            <a:extLst>
              <a:ext uri="{FF2B5EF4-FFF2-40B4-BE49-F238E27FC236}">
                <a16:creationId xmlns:a16="http://schemas.microsoft.com/office/drawing/2014/main" id="{C21FCFE9-4F96-44A8-8B9C-00C12711EE8A}"/>
              </a:ext>
            </a:extLst>
          </p:cNvPr>
          <p:cNvSpPr txBox="1"/>
          <p:nvPr/>
        </p:nvSpPr>
        <p:spPr>
          <a:xfrm>
            <a:off x="6921700" y="5664200"/>
            <a:ext cx="1736373" cy="230832"/>
          </a:xfrm>
          <a:prstGeom prst="rect">
            <a:avLst/>
          </a:prstGeom>
          <a:noFill/>
        </p:spPr>
        <p:txBody>
          <a:bodyPr wrap="none" rtlCol="0">
            <a:spAutoFit/>
          </a:bodyPr>
          <a:lstStyle/>
          <a:p>
            <a:r>
              <a:rPr lang="en-US" sz="900" dirty="0"/>
              <a:t>67 samples tested in February</a:t>
            </a:r>
            <a:endParaRPr lang="en-CA" sz="900" dirty="0"/>
          </a:p>
        </p:txBody>
      </p:sp>
    </p:spTree>
    <p:extLst>
      <p:ext uri="{BB962C8B-B14F-4D97-AF65-F5344CB8AC3E}">
        <p14:creationId xmlns:p14="http://schemas.microsoft.com/office/powerpoint/2010/main" val="148392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0C3866-F551-42B2-8F32-A607279AEF41}"/>
              </a:ext>
            </a:extLst>
          </p:cNvPr>
          <p:cNvSpPr>
            <a:spLocks noGrp="1"/>
          </p:cNvSpPr>
          <p:nvPr>
            <p:ph type="title"/>
          </p:nvPr>
        </p:nvSpPr>
        <p:spPr>
          <a:xfrm>
            <a:off x="3970117" y="500062"/>
            <a:ext cx="4832752" cy="1325563"/>
          </a:xfrm>
        </p:spPr>
        <p:txBody>
          <a:bodyPr/>
          <a:lstStyle/>
          <a:p>
            <a:r>
              <a:rPr lang="en-US" sz="2800" b="1" dirty="0"/>
              <a:t>Recent Updates at the CTS</a:t>
            </a:r>
            <a:endParaRPr lang="en-CA" sz="2800" b="1" dirty="0"/>
          </a:p>
        </p:txBody>
      </p:sp>
      <p:sp>
        <p:nvSpPr>
          <p:cNvPr id="9" name="Text Placeholder 8">
            <a:extLst>
              <a:ext uri="{FF2B5EF4-FFF2-40B4-BE49-F238E27FC236}">
                <a16:creationId xmlns:a16="http://schemas.microsoft.com/office/drawing/2014/main" id="{4E4C5346-1CB6-453E-97CE-AB6A55F532CB}"/>
              </a:ext>
            </a:extLst>
          </p:cNvPr>
          <p:cNvSpPr>
            <a:spLocks noGrp="1"/>
          </p:cNvSpPr>
          <p:nvPr>
            <p:ph type="body" idx="1"/>
          </p:nvPr>
        </p:nvSpPr>
        <p:spPr>
          <a:xfrm>
            <a:off x="628650" y="1124335"/>
            <a:ext cx="7886700" cy="4351338"/>
          </a:xfrm>
        </p:spPr>
        <p:txBody>
          <a:bodyPr/>
          <a:lstStyle/>
          <a:p>
            <a:r>
              <a:rPr lang="en-US" sz="1600" dirty="0"/>
              <a:t>Feb 27</a:t>
            </a:r>
            <a:r>
              <a:rPr lang="en-US" sz="1600" baseline="30000" dirty="0"/>
              <a:t>th</a:t>
            </a:r>
            <a:r>
              <a:rPr lang="en-US" sz="1600" dirty="0"/>
              <a:t>, 2024 – CTS services were paused until further notice following staff reporting brief periods of being unwell after being exposed to vapors (during preparation) or smoke by clients smoking drugs in the washrooms.</a:t>
            </a:r>
          </a:p>
          <a:p>
            <a:r>
              <a:rPr lang="en-US" sz="1600" dirty="0"/>
              <a:t>MOL has confirmed our precautions and are working with us along with MOH to recommend appropriate ventilation for the CTS and washrooms.  </a:t>
            </a:r>
          </a:p>
          <a:p>
            <a:r>
              <a:rPr lang="en-US" sz="1600" dirty="0"/>
              <a:t>In the interim, we continue to provide health care, outreach, community clean up, mental health and addictions counselling, respite and harm reduction support and services to the community.  </a:t>
            </a:r>
          </a:p>
          <a:p>
            <a:r>
              <a:rPr lang="en-US" sz="1600" dirty="0"/>
              <a:t>For those individuals requiring the services of a supervised consumption site, we are directing them to the following sites along with using the washroom facilities at Belong Ottawa: </a:t>
            </a:r>
            <a:r>
              <a:rPr lang="en-US" sz="1400" dirty="0"/>
              <a:t> </a:t>
            </a:r>
          </a:p>
          <a:p>
            <a:endParaRPr lang="en-CA" sz="1400" dirty="0"/>
          </a:p>
        </p:txBody>
      </p:sp>
      <p:graphicFrame>
        <p:nvGraphicFramePr>
          <p:cNvPr id="13" name="Table 12">
            <a:extLst>
              <a:ext uri="{FF2B5EF4-FFF2-40B4-BE49-F238E27FC236}">
                <a16:creationId xmlns:a16="http://schemas.microsoft.com/office/drawing/2014/main" id="{128C5CF4-B316-477A-B533-4AC0BFBE162F}"/>
              </a:ext>
            </a:extLst>
          </p:cNvPr>
          <p:cNvGraphicFramePr>
            <a:graphicFrameLocks noGrp="1"/>
          </p:cNvGraphicFramePr>
          <p:nvPr>
            <p:extLst>
              <p:ext uri="{D42A27DB-BD31-4B8C-83A1-F6EECF244321}">
                <p14:modId xmlns:p14="http://schemas.microsoft.com/office/powerpoint/2010/main" val="1127783479"/>
              </p:ext>
            </p:extLst>
          </p:nvPr>
        </p:nvGraphicFramePr>
        <p:xfrm>
          <a:off x="1267978" y="4431733"/>
          <a:ext cx="6386194" cy="2087880"/>
        </p:xfrm>
        <a:graphic>
          <a:graphicData uri="http://schemas.openxmlformats.org/drawingml/2006/table">
            <a:tbl>
              <a:tblPr firstRow="1" firstCol="1" bandRow="1">
                <a:tableStyleId>{5C22544A-7EE6-4342-B048-85BDC9FD1C3A}</a:tableStyleId>
              </a:tblPr>
              <a:tblGrid>
                <a:gridCol w="2762164">
                  <a:extLst>
                    <a:ext uri="{9D8B030D-6E8A-4147-A177-3AD203B41FA5}">
                      <a16:colId xmlns:a16="http://schemas.microsoft.com/office/drawing/2014/main" val="1900680648"/>
                    </a:ext>
                  </a:extLst>
                </a:gridCol>
                <a:gridCol w="1314711">
                  <a:extLst>
                    <a:ext uri="{9D8B030D-6E8A-4147-A177-3AD203B41FA5}">
                      <a16:colId xmlns:a16="http://schemas.microsoft.com/office/drawing/2014/main" val="4216290881"/>
                    </a:ext>
                  </a:extLst>
                </a:gridCol>
                <a:gridCol w="2309319">
                  <a:extLst>
                    <a:ext uri="{9D8B030D-6E8A-4147-A177-3AD203B41FA5}">
                      <a16:colId xmlns:a16="http://schemas.microsoft.com/office/drawing/2014/main" val="4038483700"/>
                    </a:ext>
                  </a:extLst>
                </a:gridCol>
              </a:tblGrid>
              <a:tr h="371475">
                <a:tc>
                  <a:txBody>
                    <a:bodyPr/>
                    <a:lstStyle/>
                    <a:p>
                      <a:pPr>
                        <a:spcAft>
                          <a:spcPts val="0"/>
                        </a:spcAft>
                      </a:pPr>
                      <a:r>
                        <a:rPr lang="en-CA" sz="1200" dirty="0">
                          <a:effectLst/>
                        </a:rPr>
                        <a:t>Supervised Consumption Site Locations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tc>
                  <a:txBody>
                    <a:bodyPr/>
                    <a:lstStyle/>
                    <a:p>
                      <a:pPr>
                        <a:spcAft>
                          <a:spcPts val="0"/>
                        </a:spcAft>
                      </a:pPr>
                      <a:r>
                        <a:rPr lang="en-CA" sz="1200">
                          <a:effectLst/>
                        </a:rPr>
                        <a:t>Days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tc>
                  <a:txBody>
                    <a:bodyPr/>
                    <a:lstStyle/>
                    <a:p>
                      <a:pPr>
                        <a:spcAft>
                          <a:spcPts val="0"/>
                        </a:spcAft>
                      </a:pPr>
                      <a:r>
                        <a:rPr lang="en-CA" sz="1200">
                          <a:effectLst/>
                        </a:rPr>
                        <a:t>Time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extLst>
                  <a:ext uri="{0D108BD9-81ED-4DB2-BD59-A6C34878D82A}">
                    <a16:rowId xmlns:a16="http://schemas.microsoft.com/office/drawing/2014/main" val="734193041"/>
                  </a:ext>
                </a:extLst>
              </a:tr>
              <a:tr h="552450">
                <a:tc>
                  <a:txBody>
                    <a:bodyPr/>
                    <a:lstStyle/>
                    <a:p>
                      <a:pPr>
                        <a:spcAft>
                          <a:spcPts val="0"/>
                        </a:spcAft>
                      </a:pPr>
                      <a:r>
                        <a:rPr lang="en-CA" sz="1200">
                          <a:effectLst/>
                        </a:rPr>
                        <a:t>Ottawa Public Heath – Supervised Consumption Services</a:t>
                      </a:r>
                      <a:br>
                        <a:rPr lang="en-CA" sz="1200">
                          <a:effectLst/>
                        </a:rPr>
                      </a:br>
                      <a:r>
                        <a:rPr lang="en-CA" sz="1200">
                          <a:effectLst/>
                        </a:rPr>
                        <a:t>179 Clarence St.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tc>
                  <a:txBody>
                    <a:bodyPr/>
                    <a:lstStyle/>
                    <a:p>
                      <a:pPr>
                        <a:spcAft>
                          <a:spcPts val="0"/>
                        </a:spcAft>
                      </a:pPr>
                      <a:r>
                        <a:rPr lang="en-CA" sz="1200">
                          <a:effectLst/>
                        </a:rPr>
                        <a:t>Monday to Friday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tc>
                  <a:txBody>
                    <a:bodyPr/>
                    <a:lstStyle/>
                    <a:p>
                      <a:pPr>
                        <a:spcAft>
                          <a:spcPts val="0"/>
                        </a:spcAft>
                      </a:pPr>
                      <a:r>
                        <a:rPr lang="en-CA" sz="1200">
                          <a:effectLst/>
                        </a:rPr>
                        <a:t>9 am to 5 pm   (last call 4:30pm)</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extLst>
                  <a:ext uri="{0D108BD9-81ED-4DB2-BD59-A6C34878D82A}">
                    <a16:rowId xmlns:a16="http://schemas.microsoft.com/office/drawing/2014/main" val="128806252"/>
                  </a:ext>
                </a:extLst>
              </a:tr>
              <a:tr h="552450">
                <a:tc>
                  <a:txBody>
                    <a:bodyPr/>
                    <a:lstStyle/>
                    <a:p>
                      <a:pPr>
                        <a:spcAft>
                          <a:spcPts val="0"/>
                        </a:spcAft>
                      </a:pPr>
                      <a:r>
                        <a:rPr lang="en-CA" sz="1200" dirty="0">
                          <a:effectLst/>
                        </a:rPr>
                        <a:t>Ottawa Inner City Health – ‘The Trailer’ at Shepherds of Good Hope</a:t>
                      </a:r>
                      <a:br>
                        <a:rPr lang="en-CA" sz="1200" dirty="0">
                          <a:effectLst/>
                        </a:rPr>
                      </a:br>
                      <a:r>
                        <a:rPr lang="en-CA" sz="1200" dirty="0">
                          <a:effectLst/>
                        </a:rPr>
                        <a:t>230 Murray St.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tc>
                  <a:txBody>
                    <a:bodyPr/>
                    <a:lstStyle/>
                    <a:p>
                      <a:pPr>
                        <a:spcAft>
                          <a:spcPts val="0"/>
                        </a:spcAft>
                      </a:pPr>
                      <a:r>
                        <a:rPr lang="en-CA" sz="1200">
                          <a:effectLst/>
                        </a:rPr>
                        <a:t>7 days a week</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tc>
                  <a:txBody>
                    <a:bodyPr/>
                    <a:lstStyle/>
                    <a:p>
                      <a:pPr>
                        <a:spcAft>
                          <a:spcPts val="0"/>
                        </a:spcAft>
                      </a:pPr>
                      <a:r>
                        <a:rPr lang="en-CA" sz="1200">
                          <a:effectLst/>
                        </a:rPr>
                        <a:t>24 hours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extLst>
                  <a:ext uri="{0D108BD9-81ED-4DB2-BD59-A6C34878D82A}">
                    <a16:rowId xmlns:a16="http://schemas.microsoft.com/office/drawing/2014/main" val="786043200"/>
                  </a:ext>
                </a:extLst>
              </a:tr>
              <a:tr h="552450">
                <a:tc>
                  <a:txBody>
                    <a:bodyPr/>
                    <a:lstStyle/>
                    <a:p>
                      <a:pPr>
                        <a:spcAft>
                          <a:spcPts val="0"/>
                        </a:spcAft>
                      </a:pPr>
                      <a:r>
                        <a:rPr lang="en-CA" sz="1200" dirty="0">
                          <a:effectLst/>
                        </a:rPr>
                        <a:t>Somerset West Community Health Centre (temp outdoor location)</a:t>
                      </a:r>
                      <a:endParaRPr lang="en-CA" sz="1100" dirty="0">
                        <a:effectLst/>
                      </a:endParaRPr>
                    </a:p>
                    <a:p>
                      <a:pPr>
                        <a:spcAft>
                          <a:spcPts val="0"/>
                        </a:spcAft>
                      </a:pPr>
                      <a:r>
                        <a:rPr lang="en-CA" sz="1200" dirty="0">
                          <a:effectLst/>
                        </a:rPr>
                        <a:t>55 Eccles St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tc>
                <a:tc>
                  <a:txBody>
                    <a:bodyPr/>
                    <a:lstStyle/>
                    <a:p>
                      <a:pPr>
                        <a:spcAft>
                          <a:spcPts val="0"/>
                        </a:spcAft>
                      </a:pPr>
                      <a:r>
                        <a:rPr lang="en-CA" sz="1200">
                          <a:effectLst/>
                        </a:rPr>
                        <a:t>7 days a week</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tc>
                  <a:txBody>
                    <a:bodyPr/>
                    <a:lstStyle/>
                    <a:p>
                      <a:pPr>
                        <a:spcAft>
                          <a:spcPts val="0"/>
                        </a:spcAft>
                      </a:pPr>
                      <a:r>
                        <a:rPr lang="en-CA" sz="1200" dirty="0">
                          <a:effectLst/>
                        </a:rPr>
                        <a:t>8:30am-7:30pm</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ctr"/>
                </a:tc>
                <a:extLst>
                  <a:ext uri="{0D108BD9-81ED-4DB2-BD59-A6C34878D82A}">
                    <a16:rowId xmlns:a16="http://schemas.microsoft.com/office/drawing/2014/main" val="341965418"/>
                  </a:ext>
                </a:extLst>
              </a:tr>
            </a:tbl>
          </a:graphicData>
        </a:graphic>
      </p:graphicFrame>
    </p:spTree>
    <p:extLst>
      <p:ext uri="{BB962C8B-B14F-4D97-AF65-F5344CB8AC3E}">
        <p14:creationId xmlns:p14="http://schemas.microsoft.com/office/powerpoint/2010/main" val="17053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D0EA-1459-43CE-8E95-AC3F4CC0869F}"/>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849ACC2D-4CC0-428D-AA50-0CAD871AD4E9}"/>
              </a:ext>
            </a:extLst>
          </p:cNvPr>
          <p:cNvSpPr>
            <a:spLocks noGrp="1"/>
          </p:cNvSpPr>
          <p:nvPr>
            <p:ph type="body" idx="1"/>
          </p:nvPr>
        </p:nvSpPr>
        <p:spPr/>
        <p:txBody>
          <a:bodyPr/>
          <a:lstStyle/>
          <a:p>
            <a:endParaRPr lang="en-CA"/>
          </a:p>
        </p:txBody>
      </p:sp>
      <p:sp>
        <p:nvSpPr>
          <p:cNvPr id="4" name="Text Placeholder 3">
            <a:extLst>
              <a:ext uri="{FF2B5EF4-FFF2-40B4-BE49-F238E27FC236}">
                <a16:creationId xmlns:a16="http://schemas.microsoft.com/office/drawing/2014/main" id="{29ED5F48-DFCD-471E-8C09-0F518B7E5481}"/>
              </a:ext>
            </a:extLst>
          </p:cNvPr>
          <p:cNvSpPr>
            <a:spLocks noGrp="1"/>
          </p:cNvSpPr>
          <p:nvPr>
            <p:ph type="body" idx="2"/>
          </p:nvPr>
        </p:nvSpPr>
        <p:spPr/>
        <p:txBody>
          <a:bodyPr/>
          <a:lstStyle/>
          <a:p>
            <a:endParaRPr lang="en-CA"/>
          </a:p>
        </p:txBody>
      </p:sp>
      <p:pic>
        <p:nvPicPr>
          <p:cNvPr id="5" name="Picture 4">
            <a:extLst>
              <a:ext uri="{FF2B5EF4-FFF2-40B4-BE49-F238E27FC236}">
                <a16:creationId xmlns:a16="http://schemas.microsoft.com/office/drawing/2014/main" id="{30984E03-8EDF-498E-B27D-28DE9DF517EA}"/>
              </a:ext>
            </a:extLst>
          </p:cNvPr>
          <p:cNvPicPr>
            <a:picLocks noChangeAspect="1"/>
          </p:cNvPicPr>
          <p:nvPr/>
        </p:nvPicPr>
        <p:blipFill>
          <a:blip r:embed="rId2"/>
          <a:stretch>
            <a:fillRect/>
          </a:stretch>
        </p:blipFill>
        <p:spPr>
          <a:xfrm>
            <a:off x="372383" y="987425"/>
            <a:ext cx="8399233" cy="5543828"/>
          </a:xfrm>
          <a:prstGeom prst="rect">
            <a:avLst/>
          </a:prstGeom>
        </p:spPr>
      </p:pic>
    </p:spTree>
    <p:extLst>
      <p:ext uri="{BB962C8B-B14F-4D97-AF65-F5344CB8AC3E}">
        <p14:creationId xmlns:p14="http://schemas.microsoft.com/office/powerpoint/2010/main" val="219008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26101" y="521547"/>
            <a:ext cx="3154800" cy="839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sz="2800" b="1" dirty="0"/>
              <a:t>Sandy Hill CHC</a:t>
            </a:r>
            <a:endParaRPr sz="2800" b="1" dirty="0"/>
          </a:p>
        </p:txBody>
      </p:sp>
      <p:pic>
        <p:nvPicPr>
          <p:cNvPr id="58" name="Google Shape;58;p14"/>
          <p:cNvPicPr preferRelativeResize="0">
            <a:picLocks noGrp="1"/>
          </p:cNvPicPr>
          <p:nvPr>
            <p:ph type="body" idx="1"/>
          </p:nvPr>
        </p:nvPicPr>
        <p:blipFill rotWithShape="1">
          <a:blip r:embed="rId3">
            <a:alphaModFix/>
          </a:blip>
          <a:srcRect/>
          <a:stretch/>
        </p:blipFill>
        <p:spPr>
          <a:xfrm>
            <a:off x="4036465" y="457200"/>
            <a:ext cx="4629150" cy="2797912"/>
          </a:xfrm>
          <a:prstGeom prst="rect">
            <a:avLst/>
          </a:prstGeom>
          <a:noFill/>
          <a:ln>
            <a:noFill/>
          </a:ln>
        </p:spPr>
      </p:pic>
      <p:sp>
        <p:nvSpPr>
          <p:cNvPr id="59" name="Google Shape;59;p14"/>
          <p:cNvSpPr txBox="1">
            <a:spLocks noGrp="1"/>
          </p:cNvSpPr>
          <p:nvPr>
            <p:ph type="body" idx="2"/>
          </p:nvPr>
        </p:nvSpPr>
        <p:spPr>
          <a:xfrm>
            <a:off x="173701" y="1361247"/>
            <a:ext cx="3459600" cy="381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000"/>
              <a:buFont typeface="Arial"/>
              <a:buNone/>
            </a:pPr>
            <a:r>
              <a:rPr lang="en-US" sz="1200" b="1" dirty="0"/>
              <a:t>What is offered</a:t>
            </a:r>
            <a:endParaRPr sz="1800" dirty="0"/>
          </a:p>
          <a:p>
            <a:pPr marL="0" lvl="0" indent="0" algn="l" rtl="0">
              <a:spcBef>
                <a:spcPts val="200"/>
              </a:spcBef>
              <a:spcAft>
                <a:spcPts val="0"/>
              </a:spcAft>
              <a:buClr>
                <a:schemeClr val="dk1"/>
              </a:buClr>
              <a:buSzPts val="1000"/>
              <a:buFont typeface="Arial"/>
              <a:buNone/>
            </a:pPr>
            <a:endParaRPr sz="1200" dirty="0"/>
          </a:p>
          <a:p>
            <a:pPr marL="285750" lvl="0" indent="-298450" algn="l" rtl="0">
              <a:spcBef>
                <a:spcPts val="200"/>
              </a:spcBef>
              <a:spcAft>
                <a:spcPts val="0"/>
              </a:spcAft>
              <a:buClr>
                <a:schemeClr val="dk1"/>
              </a:buClr>
              <a:buSzPts val="1200"/>
              <a:buFont typeface="Arial"/>
              <a:buChar char="-"/>
            </a:pPr>
            <a:r>
              <a:rPr lang="en-US" sz="1200" dirty="0"/>
              <a:t>Primary care clinic for general public</a:t>
            </a:r>
            <a:endParaRPr sz="1200" dirty="0"/>
          </a:p>
          <a:p>
            <a:pPr marL="0" lvl="0" indent="0" algn="l" rtl="0">
              <a:spcBef>
                <a:spcPts val="200"/>
              </a:spcBef>
              <a:spcAft>
                <a:spcPts val="0"/>
              </a:spcAft>
              <a:buClr>
                <a:schemeClr val="dk1"/>
              </a:buClr>
              <a:buSzPts val="1000"/>
              <a:buFont typeface="Arial"/>
              <a:buNone/>
            </a:pPr>
            <a:endParaRPr sz="1200" dirty="0"/>
          </a:p>
          <a:p>
            <a:pPr marL="285750" lvl="0" indent="-298450" algn="l" rtl="0">
              <a:spcBef>
                <a:spcPts val="200"/>
              </a:spcBef>
              <a:spcAft>
                <a:spcPts val="0"/>
              </a:spcAft>
              <a:buClr>
                <a:schemeClr val="dk1"/>
              </a:buClr>
              <a:buSzPts val="1200"/>
              <a:buFont typeface="Arial"/>
              <a:buChar char="-"/>
            </a:pPr>
            <a:r>
              <a:rPr lang="en-US" sz="1200" dirty="0"/>
              <a:t>Health promotions programming</a:t>
            </a:r>
            <a:endParaRPr sz="1200" dirty="0"/>
          </a:p>
          <a:p>
            <a:pPr marL="285750" lvl="0" indent="-222250" algn="l" rtl="0">
              <a:spcBef>
                <a:spcPts val="200"/>
              </a:spcBef>
              <a:spcAft>
                <a:spcPts val="0"/>
              </a:spcAft>
              <a:buClr>
                <a:schemeClr val="dk1"/>
              </a:buClr>
              <a:buSzPts val="1000"/>
              <a:buFont typeface="Arial"/>
              <a:buNone/>
            </a:pPr>
            <a:endParaRPr sz="1200" dirty="0"/>
          </a:p>
          <a:p>
            <a:pPr marL="285750" lvl="0" indent="-298450" algn="l" rtl="0">
              <a:spcBef>
                <a:spcPts val="200"/>
              </a:spcBef>
              <a:spcAft>
                <a:spcPts val="0"/>
              </a:spcAft>
              <a:buClr>
                <a:schemeClr val="dk1"/>
              </a:buClr>
              <a:buSzPts val="1200"/>
              <a:buFont typeface="Arial"/>
              <a:buChar char="-"/>
            </a:pPr>
            <a:r>
              <a:rPr lang="en-US" sz="1200" dirty="0"/>
              <a:t>Primary care for complex urban population - offers same day access to low- barrier full-spectrum (women's health, gender affirming care, palliative chronic disease management, HIV HCV treatment  patient centered, trauma-informed, team-based primary care  </a:t>
            </a:r>
            <a:endParaRPr sz="1200" dirty="0"/>
          </a:p>
          <a:p>
            <a:pPr marL="0" lvl="0" indent="0" algn="l" rtl="0">
              <a:spcBef>
                <a:spcPts val="200"/>
              </a:spcBef>
              <a:spcAft>
                <a:spcPts val="0"/>
              </a:spcAft>
              <a:buClr>
                <a:schemeClr val="dk1"/>
              </a:buClr>
              <a:buSzPts val="1000"/>
              <a:buFont typeface="Arial"/>
              <a:buNone/>
            </a:pPr>
            <a:endParaRPr sz="1200" dirty="0"/>
          </a:p>
          <a:p>
            <a:pPr marL="285750" lvl="0" indent="-298450" algn="l" rtl="0">
              <a:spcBef>
                <a:spcPts val="200"/>
              </a:spcBef>
              <a:spcAft>
                <a:spcPts val="0"/>
              </a:spcAft>
              <a:buClr>
                <a:schemeClr val="dk1"/>
              </a:buClr>
              <a:buSzPts val="1200"/>
              <a:buFont typeface="Arial"/>
              <a:buChar char="-"/>
            </a:pPr>
            <a:r>
              <a:rPr lang="en-US" sz="1200" dirty="0"/>
              <a:t>Rapid access to mental health and use disorder treatment (diagnosis, at home medical detox, anti-craving medications, counseling, peer support groups, community resources, linking to detox and rehabilitation programs and after-program transitional services).</a:t>
            </a:r>
          </a:p>
          <a:p>
            <a:pPr marL="285750" lvl="0" indent="-298450" algn="l" rtl="0">
              <a:spcBef>
                <a:spcPts val="200"/>
              </a:spcBef>
              <a:spcAft>
                <a:spcPts val="0"/>
              </a:spcAft>
              <a:buClr>
                <a:schemeClr val="dk1"/>
              </a:buClr>
              <a:buSzPts val="1200"/>
              <a:buFont typeface="Arial"/>
              <a:buChar char="-"/>
            </a:pPr>
            <a:endParaRPr lang="en-US" sz="1200" dirty="0"/>
          </a:p>
          <a:p>
            <a:pPr marL="285750" lvl="0" indent="-298450" algn="l" rtl="0">
              <a:spcBef>
                <a:spcPts val="200"/>
              </a:spcBef>
              <a:spcAft>
                <a:spcPts val="0"/>
              </a:spcAft>
              <a:buClr>
                <a:schemeClr val="dk1"/>
              </a:buClr>
              <a:buSzPts val="1200"/>
              <a:buFont typeface="Arial"/>
              <a:buChar char="-"/>
            </a:pPr>
            <a:r>
              <a:rPr lang="en-US" sz="1200" dirty="0"/>
              <a:t>Mental Health and Addictions Services and Supports</a:t>
            </a:r>
            <a:endParaRPr sz="1200" dirty="0"/>
          </a:p>
          <a:p>
            <a:pPr marL="285750" lvl="0" indent="-222250" algn="l" rtl="0">
              <a:spcBef>
                <a:spcPts val="200"/>
              </a:spcBef>
              <a:spcAft>
                <a:spcPts val="0"/>
              </a:spcAft>
              <a:buClr>
                <a:schemeClr val="dk1"/>
              </a:buClr>
              <a:buSzPts val="1000"/>
              <a:buFont typeface="Arial"/>
              <a:buNone/>
            </a:pPr>
            <a:endParaRPr sz="1200" dirty="0"/>
          </a:p>
          <a:p>
            <a:pPr marL="285750" lvl="0" indent="-298450" algn="l" rtl="0">
              <a:spcBef>
                <a:spcPts val="200"/>
              </a:spcBef>
              <a:spcAft>
                <a:spcPts val="0"/>
              </a:spcAft>
              <a:buClr>
                <a:schemeClr val="dk1"/>
              </a:buClr>
              <a:buSzPts val="1200"/>
              <a:buFont typeface="Arial"/>
              <a:buChar char="-"/>
            </a:pPr>
            <a:r>
              <a:rPr lang="en-US" sz="1200" dirty="0"/>
              <a:t>Consumption and Treatment Site (CTS)</a:t>
            </a:r>
            <a:endParaRPr sz="1200" dirty="0"/>
          </a:p>
          <a:p>
            <a:pPr marL="285750" lvl="0" indent="-222250" algn="l" rtl="0">
              <a:spcBef>
                <a:spcPts val="200"/>
              </a:spcBef>
              <a:spcAft>
                <a:spcPts val="0"/>
              </a:spcAft>
              <a:buClr>
                <a:schemeClr val="dk1"/>
              </a:buClr>
              <a:buSzPts val="1000"/>
              <a:buFont typeface="Arial"/>
              <a:buNone/>
            </a:pPr>
            <a:endParaRPr sz="1100" dirty="0"/>
          </a:p>
        </p:txBody>
      </p:sp>
      <p:pic>
        <p:nvPicPr>
          <p:cNvPr id="60" name="Google Shape;60;p14" descr="Photo"/>
          <p:cNvPicPr preferRelativeResize="0"/>
          <p:nvPr/>
        </p:nvPicPr>
        <p:blipFill rotWithShape="1">
          <a:blip r:embed="rId4">
            <a:alphaModFix/>
          </a:blip>
          <a:srcRect/>
          <a:stretch/>
        </p:blipFill>
        <p:spPr>
          <a:xfrm>
            <a:off x="5048590" y="3829475"/>
            <a:ext cx="2348459" cy="1761344"/>
          </a:xfrm>
          <a:prstGeom prst="rect">
            <a:avLst/>
          </a:prstGeom>
          <a:noFill/>
          <a:ln>
            <a:noFill/>
          </a:ln>
        </p:spPr>
      </p:pic>
      <p:sp>
        <p:nvSpPr>
          <p:cNvPr id="2" name="TextBox 1">
            <a:extLst>
              <a:ext uri="{FF2B5EF4-FFF2-40B4-BE49-F238E27FC236}">
                <a16:creationId xmlns:a16="http://schemas.microsoft.com/office/drawing/2014/main" id="{45613FE2-A2FA-2AF1-92A7-9958AAFF4956}"/>
              </a:ext>
            </a:extLst>
          </p:cNvPr>
          <p:cNvSpPr txBox="1"/>
          <p:nvPr/>
        </p:nvSpPr>
        <p:spPr>
          <a:xfrm>
            <a:off x="4036465" y="5770202"/>
            <a:ext cx="4629150" cy="697627"/>
          </a:xfrm>
          <a:prstGeom prst="rect">
            <a:avLst/>
          </a:prstGeom>
          <a:noFill/>
        </p:spPr>
        <p:txBody>
          <a:bodyPr wrap="square" rtlCol="0">
            <a:spAutoFit/>
          </a:bodyPr>
          <a:lstStyle/>
          <a:p>
            <a:pPr marL="285750" lvl="0" indent="-298450" algn="l" rtl="0">
              <a:spcBef>
                <a:spcPts val="200"/>
              </a:spcBef>
              <a:spcAft>
                <a:spcPts val="0"/>
              </a:spcAft>
              <a:buClr>
                <a:schemeClr val="dk1"/>
              </a:buClr>
              <a:buSzPts val="1200"/>
              <a:buFont typeface="Arial"/>
              <a:buChar char="-"/>
            </a:pPr>
            <a:r>
              <a:rPr lang="en-US" sz="1200" dirty="0"/>
              <a:t>Peer facilitated Drop in</a:t>
            </a:r>
          </a:p>
          <a:p>
            <a:pPr marL="0" lvl="0" indent="0" algn="l" rtl="0">
              <a:spcBef>
                <a:spcPts val="200"/>
              </a:spcBef>
              <a:spcAft>
                <a:spcPts val="0"/>
              </a:spcAft>
              <a:buClr>
                <a:schemeClr val="dk1"/>
              </a:buClr>
              <a:buSzPts val="1200"/>
            </a:pPr>
            <a:endParaRPr lang="en-US" sz="1200" dirty="0"/>
          </a:p>
          <a:p>
            <a:pPr marL="285750" lvl="0" indent="-298450" algn="l" rtl="0">
              <a:spcBef>
                <a:spcPts val="200"/>
              </a:spcBef>
              <a:spcAft>
                <a:spcPts val="0"/>
              </a:spcAft>
              <a:buClr>
                <a:schemeClr val="dk1"/>
              </a:buClr>
              <a:buSzPts val="1200"/>
              <a:buFont typeface="Arial"/>
              <a:buChar char="-"/>
            </a:pPr>
            <a:r>
              <a:rPr lang="en-US" sz="1200" dirty="0"/>
              <a:t>Drug Checking Services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C35020-811A-6347-8ACA-87D6CC930F63}"/>
              </a:ext>
            </a:extLst>
          </p:cNvPr>
          <p:cNvSpPr>
            <a:spLocks noGrp="1"/>
          </p:cNvSpPr>
          <p:nvPr>
            <p:ph type="body" sz="quarter" idx="10"/>
          </p:nvPr>
        </p:nvSpPr>
        <p:spPr>
          <a:xfrm>
            <a:off x="5633357" y="2531914"/>
            <a:ext cx="2501819" cy="2241947"/>
          </a:xfrm>
        </p:spPr>
        <p:txBody>
          <a:bodyPr/>
          <a:lstStyle/>
          <a:p>
            <a:pPr marL="342900" indent="-342900">
              <a:lnSpc>
                <a:spcPct val="100000"/>
              </a:lnSpc>
              <a:buFont typeface="Arial" panose="020B0604020202020204" pitchFamily="34" charset="0"/>
              <a:buChar char="•"/>
            </a:pPr>
            <a:r>
              <a:rPr lang="en-CA" sz="1350" u="sng" dirty="0">
                <a:hlinkClick r:id="rId2">
                  <a:extLst>
                    <a:ext uri="{A12FA001-AC4F-418D-AE19-62706E023703}">
                      <ahyp:hlinkClr xmlns:ahyp="http://schemas.microsoft.com/office/drawing/2018/hyperlinkcolor" val="tx"/>
                    </a:ext>
                  </a:extLst>
                </a:hlinkClick>
              </a:rPr>
              <a:t>The virtual interactive report is available here: </a:t>
            </a:r>
            <a:r>
              <a:rPr lang="en-CA" sz="1350" u="sng" dirty="0">
                <a:solidFill>
                  <a:schemeClr val="accent5">
                    <a:lumMod val="75000"/>
                  </a:schemeClr>
                </a:solidFill>
                <a:hlinkClick r:id="rId2">
                  <a:extLst>
                    <a:ext uri="{A12FA001-AC4F-418D-AE19-62706E023703}">
                      <ahyp:hlinkClr xmlns:ahyp="http://schemas.microsoft.com/office/drawing/2018/hyperlinkcolor" val="tx"/>
                    </a:ext>
                  </a:extLst>
                </a:hlinkClick>
              </a:rPr>
              <a:t>SHCHC service area partner resources - Google My Maps</a:t>
            </a:r>
            <a:endParaRPr lang="en-CA" sz="1350" dirty="0">
              <a:solidFill>
                <a:schemeClr val="accent5">
                  <a:lumMod val="75000"/>
                </a:schemeClr>
              </a:solidFill>
            </a:endParaRPr>
          </a:p>
          <a:p>
            <a:pPr marL="342900" indent="-342900">
              <a:lnSpc>
                <a:spcPct val="100000"/>
              </a:lnSpc>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5978C4B2-02EF-4CCF-8822-E0B9DF4345B4}"/>
              </a:ext>
            </a:extLst>
          </p:cNvPr>
          <p:cNvSpPr>
            <a:spLocks noGrp="1"/>
          </p:cNvSpPr>
          <p:nvPr>
            <p:ph type="sldNum" sz="quarter" idx="13"/>
          </p:nvPr>
        </p:nvSpPr>
        <p:spPr>
          <a:xfrm>
            <a:off x="8620125" y="5576501"/>
            <a:ext cx="309563" cy="137160"/>
          </a:xfrm>
        </p:spPr>
        <p:txBody>
          <a:bodyPr/>
          <a:lstStyle/>
          <a:p>
            <a:fld id="{7782931A-7D25-4B4B-9464-57AE418934A3}" type="slidenum">
              <a:rPr lang="en-US" smtClean="0"/>
              <a:pPr/>
              <a:t>20</a:t>
            </a:fld>
            <a:endParaRPr lang="en-US"/>
          </a:p>
        </p:txBody>
      </p:sp>
      <p:pic>
        <p:nvPicPr>
          <p:cNvPr id="3" name="Picture 2">
            <a:extLst>
              <a:ext uri="{FF2B5EF4-FFF2-40B4-BE49-F238E27FC236}">
                <a16:creationId xmlns:a16="http://schemas.microsoft.com/office/drawing/2014/main" id="{594E229B-B830-4712-BA84-297E955CE072}"/>
              </a:ext>
            </a:extLst>
          </p:cNvPr>
          <p:cNvPicPr>
            <a:picLocks noChangeAspect="1"/>
          </p:cNvPicPr>
          <p:nvPr/>
        </p:nvPicPr>
        <p:blipFill>
          <a:blip r:embed="rId3"/>
          <a:stretch>
            <a:fillRect/>
          </a:stretch>
        </p:blipFill>
        <p:spPr>
          <a:xfrm>
            <a:off x="169333" y="968234"/>
            <a:ext cx="5464024" cy="4157771"/>
          </a:xfrm>
          <a:prstGeom prst="rect">
            <a:avLst/>
          </a:prstGeom>
        </p:spPr>
      </p:pic>
      <p:sp>
        <p:nvSpPr>
          <p:cNvPr id="4" name="TextBox 3">
            <a:extLst>
              <a:ext uri="{FF2B5EF4-FFF2-40B4-BE49-F238E27FC236}">
                <a16:creationId xmlns:a16="http://schemas.microsoft.com/office/drawing/2014/main" id="{E779CC96-9B65-483B-BBC0-71B95A3943BD}"/>
              </a:ext>
            </a:extLst>
          </p:cNvPr>
          <p:cNvSpPr txBox="1"/>
          <p:nvPr/>
        </p:nvSpPr>
        <p:spPr>
          <a:xfrm>
            <a:off x="5681848" y="1002525"/>
            <a:ext cx="2658589" cy="923330"/>
          </a:xfrm>
          <a:prstGeom prst="rect">
            <a:avLst/>
          </a:prstGeom>
          <a:noFill/>
        </p:spPr>
        <p:txBody>
          <a:bodyPr wrap="square" rtlCol="0">
            <a:spAutoFit/>
          </a:bodyPr>
          <a:lstStyle/>
          <a:p>
            <a:r>
              <a:rPr lang="en-CA" sz="1800" dirty="0">
                <a:solidFill>
                  <a:schemeClr val="bg1"/>
                </a:solidFill>
              </a:rPr>
              <a:t>We are not alone…. reference for community service partners</a:t>
            </a:r>
          </a:p>
        </p:txBody>
      </p:sp>
    </p:spTree>
    <p:extLst>
      <p:ext uri="{BB962C8B-B14F-4D97-AF65-F5344CB8AC3E}">
        <p14:creationId xmlns:p14="http://schemas.microsoft.com/office/powerpoint/2010/main" val="400792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4282633" y="326200"/>
            <a:ext cx="4346710" cy="1325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Questions?</a:t>
            </a:r>
            <a:endParaRPr dirty="0"/>
          </a:p>
        </p:txBody>
      </p:sp>
      <p:sp>
        <p:nvSpPr>
          <p:cNvPr id="133" name="Google Shape;133;p25"/>
          <p:cNvSpPr txBox="1">
            <a:spLocks noGrp="1"/>
          </p:cNvSpPr>
          <p:nvPr>
            <p:ph type="body" idx="1"/>
          </p:nvPr>
        </p:nvSpPr>
        <p:spPr>
          <a:xfrm>
            <a:off x="570750" y="1999350"/>
            <a:ext cx="7886700" cy="43512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sz="1600" b="1" dirty="0"/>
              <a:t>Robin McAndrew – Executive Director, Sandy Hill CHC</a:t>
            </a:r>
          </a:p>
          <a:p>
            <a:pPr marL="0" lvl="0" indent="0" algn="l" rtl="0">
              <a:spcBef>
                <a:spcPts val="640"/>
              </a:spcBef>
              <a:spcAft>
                <a:spcPts val="0"/>
              </a:spcAft>
              <a:buNone/>
            </a:pPr>
            <a:r>
              <a:rPr lang="en-CA" sz="1600" dirty="0">
                <a:hlinkClick r:id="rId3"/>
              </a:rPr>
              <a:t>rmcandrew@sandyhillchc.on.ca</a:t>
            </a:r>
            <a:endParaRPr lang="en-CA" sz="1600" dirty="0"/>
          </a:p>
          <a:p>
            <a:pPr marL="0" lvl="0" indent="0" algn="l" rtl="0">
              <a:spcBef>
                <a:spcPts val="640"/>
              </a:spcBef>
              <a:spcAft>
                <a:spcPts val="0"/>
              </a:spcAft>
              <a:buNone/>
            </a:pPr>
            <a:r>
              <a:rPr lang="en-CA" sz="1600" dirty="0"/>
              <a:t>613-789-1500</a:t>
            </a:r>
            <a:endParaRPr sz="1600" dirty="0"/>
          </a:p>
          <a:p>
            <a:pPr marL="0" lvl="0" indent="0" algn="l" rtl="0">
              <a:spcBef>
                <a:spcPts val="640"/>
              </a:spcBef>
              <a:spcAft>
                <a:spcPts val="0"/>
              </a:spcAft>
              <a:buNone/>
            </a:pPr>
            <a:endParaRPr sz="1600" dirty="0"/>
          </a:p>
          <a:p>
            <a:pPr marL="0" lvl="0" indent="0" algn="l" rtl="0">
              <a:spcBef>
                <a:spcPts val="640"/>
              </a:spcBef>
              <a:spcAft>
                <a:spcPts val="0"/>
              </a:spcAft>
              <a:buNone/>
            </a:pPr>
            <a:r>
              <a:rPr lang="en-US" sz="1600" b="1" dirty="0"/>
              <a:t>Wendy Stewart - Director - Oasis Program</a:t>
            </a:r>
            <a:endParaRPr sz="1600" b="1" dirty="0"/>
          </a:p>
          <a:p>
            <a:pPr marL="0" lvl="0" indent="0" algn="l" rtl="0">
              <a:spcBef>
                <a:spcPts val="640"/>
              </a:spcBef>
              <a:spcAft>
                <a:spcPts val="0"/>
              </a:spcAft>
              <a:buNone/>
            </a:pPr>
            <a:r>
              <a:rPr lang="en-US" sz="1600" u="sng" dirty="0">
                <a:solidFill>
                  <a:schemeClr val="hlink"/>
                </a:solidFill>
                <a:hlinkClick r:id="rId3"/>
              </a:rPr>
              <a:t>wstewart@sandyhillchc.on.ca</a:t>
            </a:r>
            <a:endParaRPr sz="1600" dirty="0"/>
          </a:p>
          <a:p>
            <a:pPr marL="0" lvl="0" indent="0" algn="l" rtl="0">
              <a:spcBef>
                <a:spcPts val="640"/>
              </a:spcBef>
              <a:spcAft>
                <a:spcPts val="0"/>
              </a:spcAft>
              <a:buNone/>
            </a:pPr>
            <a:r>
              <a:rPr lang="en-US" sz="1600" dirty="0"/>
              <a:t>613-789-1500 or 613-712-0301</a:t>
            </a:r>
          </a:p>
          <a:p>
            <a:pPr marL="0" lvl="0" indent="0" algn="l" rtl="0">
              <a:spcBef>
                <a:spcPts val="640"/>
              </a:spcBef>
              <a:spcAft>
                <a:spcPts val="0"/>
              </a:spcAft>
              <a:buNone/>
            </a:pPr>
            <a:endParaRPr lang="en-US" sz="1600" dirty="0"/>
          </a:p>
          <a:p>
            <a:pPr marL="0" lvl="0" indent="0" algn="l" rtl="0">
              <a:lnSpc>
                <a:spcPct val="115000"/>
              </a:lnSpc>
              <a:spcBef>
                <a:spcPts val="500"/>
              </a:spcBef>
              <a:spcAft>
                <a:spcPts val="0"/>
              </a:spcAft>
              <a:buClr>
                <a:schemeClr val="dk1"/>
              </a:buClr>
              <a:buSzPts val="1100"/>
              <a:buFont typeface="Arial"/>
              <a:buNone/>
            </a:pPr>
            <a:r>
              <a:rPr lang="en-US" sz="1600" b="1" dirty="0"/>
              <a:t>Program Manager, Derrick St John</a:t>
            </a:r>
          </a:p>
          <a:p>
            <a:pPr marL="12700" lvl="0" indent="0" algn="l" rtl="0">
              <a:lnSpc>
                <a:spcPct val="115000"/>
              </a:lnSpc>
              <a:spcBef>
                <a:spcPts val="500"/>
              </a:spcBef>
              <a:spcAft>
                <a:spcPts val="0"/>
              </a:spcAft>
              <a:buClr>
                <a:schemeClr val="dk1"/>
              </a:buClr>
              <a:buSzPts val="1100"/>
              <a:buFont typeface="Arial"/>
              <a:buNone/>
            </a:pPr>
            <a:r>
              <a:rPr lang="en-US" sz="1600" dirty="0"/>
              <a:t>Ph: 819-209-1710</a:t>
            </a:r>
          </a:p>
          <a:p>
            <a:pPr marL="12700" lvl="0" indent="0" algn="l" rtl="0">
              <a:lnSpc>
                <a:spcPct val="115000"/>
              </a:lnSpc>
              <a:spcBef>
                <a:spcPts val="500"/>
              </a:spcBef>
              <a:spcAft>
                <a:spcPts val="0"/>
              </a:spcAft>
              <a:buClr>
                <a:schemeClr val="dk1"/>
              </a:buClr>
              <a:buSzPts val="1100"/>
              <a:buFont typeface="Arial"/>
              <a:buNone/>
            </a:pPr>
            <a:r>
              <a:rPr lang="en-US" sz="1600"/>
              <a:t>Email</a:t>
            </a:r>
            <a:r>
              <a:rPr lang="en-US" sz="1600" dirty="0"/>
              <a:t>: </a:t>
            </a:r>
            <a:r>
              <a:rPr lang="en-US" sz="1600" u="sng" dirty="0">
                <a:solidFill>
                  <a:schemeClr val="hlink"/>
                </a:solidFill>
                <a:hlinkClick r:id="rId3"/>
              </a:rPr>
              <a:t>dstjohn@sandyhillchc.on.ca</a:t>
            </a:r>
            <a:endParaRPr lang="en-US" sz="1600" dirty="0"/>
          </a:p>
          <a:p>
            <a:pPr marL="0" lvl="0" indent="0" algn="l" rtl="0">
              <a:spcBef>
                <a:spcPts val="640"/>
              </a:spcBef>
              <a:spcAft>
                <a:spcPts val="0"/>
              </a:spcAft>
              <a:buNone/>
            </a:pPr>
            <a:endParaRP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270304" y="961971"/>
            <a:ext cx="7886700" cy="132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b="1" dirty="0">
                <a:solidFill>
                  <a:schemeClr val="dk1"/>
                </a:solidFill>
              </a:rPr>
              <a:t>OASIS Clinic Program</a:t>
            </a:r>
            <a:endParaRPr sz="2800" b="1" dirty="0"/>
          </a:p>
        </p:txBody>
      </p:sp>
      <p:sp>
        <p:nvSpPr>
          <p:cNvPr id="81" name="Google Shape;81;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600" b="1" dirty="0"/>
              <a:t>Interdisciplinary Team</a:t>
            </a:r>
            <a:endParaRPr sz="1600" b="1" dirty="0"/>
          </a:p>
          <a:p>
            <a:pPr marL="0" lvl="0" indent="0" algn="l" rtl="0">
              <a:lnSpc>
                <a:spcPct val="115000"/>
              </a:lnSpc>
              <a:spcBef>
                <a:spcPts val="400"/>
              </a:spcBef>
              <a:spcAft>
                <a:spcPts val="0"/>
              </a:spcAft>
              <a:buClr>
                <a:schemeClr val="dk1"/>
              </a:buClr>
              <a:buSzPts val="1100"/>
              <a:buFont typeface="Arial"/>
              <a:buNone/>
            </a:pPr>
            <a:r>
              <a:rPr lang="en-US" sz="1600" dirty="0"/>
              <a:t>•	Physicians/Nurse Practitioners</a:t>
            </a:r>
            <a:endParaRPr sz="1600" dirty="0"/>
          </a:p>
          <a:p>
            <a:pPr marL="0" lvl="0" indent="0" algn="l" rtl="0">
              <a:lnSpc>
                <a:spcPct val="115000"/>
              </a:lnSpc>
              <a:spcBef>
                <a:spcPts val="400"/>
              </a:spcBef>
              <a:spcAft>
                <a:spcPts val="0"/>
              </a:spcAft>
              <a:buClr>
                <a:schemeClr val="dk1"/>
              </a:buClr>
              <a:buSzPts val="1100"/>
              <a:buFont typeface="Arial"/>
              <a:buNone/>
            </a:pPr>
            <a:r>
              <a:rPr lang="en-US" sz="1600" dirty="0"/>
              <a:t>•	Nurses</a:t>
            </a:r>
            <a:endParaRPr sz="1600" dirty="0"/>
          </a:p>
          <a:p>
            <a:pPr marL="0" lvl="0" indent="0" algn="l" rtl="0">
              <a:lnSpc>
                <a:spcPct val="115000"/>
              </a:lnSpc>
              <a:spcBef>
                <a:spcPts val="400"/>
              </a:spcBef>
              <a:spcAft>
                <a:spcPts val="0"/>
              </a:spcAft>
              <a:buClr>
                <a:schemeClr val="dk1"/>
              </a:buClr>
              <a:buSzPts val="1100"/>
              <a:buFont typeface="Arial"/>
              <a:buNone/>
            </a:pPr>
            <a:r>
              <a:rPr lang="en-US" sz="1600" dirty="0"/>
              <a:t>•	Social Workers</a:t>
            </a:r>
            <a:endParaRPr sz="1600" dirty="0"/>
          </a:p>
          <a:p>
            <a:pPr marL="0" lvl="0" indent="0" algn="l" rtl="0">
              <a:lnSpc>
                <a:spcPct val="115000"/>
              </a:lnSpc>
              <a:spcBef>
                <a:spcPts val="400"/>
              </a:spcBef>
              <a:spcAft>
                <a:spcPts val="0"/>
              </a:spcAft>
              <a:buClr>
                <a:schemeClr val="dk1"/>
              </a:buClr>
              <a:buSzPts val="1100"/>
              <a:buFont typeface="Arial"/>
              <a:buNone/>
            </a:pPr>
            <a:r>
              <a:rPr lang="en-US" sz="1600" dirty="0"/>
              <a:t>•	Harm Reduction Workers</a:t>
            </a:r>
            <a:endParaRPr sz="1600" dirty="0"/>
          </a:p>
          <a:p>
            <a:pPr marL="0" lvl="0" indent="0" algn="l" rtl="0">
              <a:lnSpc>
                <a:spcPct val="115000"/>
              </a:lnSpc>
              <a:spcBef>
                <a:spcPts val="400"/>
              </a:spcBef>
              <a:spcAft>
                <a:spcPts val="0"/>
              </a:spcAft>
              <a:buClr>
                <a:schemeClr val="dk1"/>
              </a:buClr>
              <a:buSzPts val="1100"/>
              <a:buFont typeface="Arial"/>
              <a:buNone/>
            </a:pPr>
            <a:r>
              <a:rPr lang="en-US" sz="1600" dirty="0"/>
              <a:t>•	Peer Workers</a:t>
            </a:r>
            <a:endParaRPr sz="1600" dirty="0"/>
          </a:p>
          <a:p>
            <a:pPr marL="0" lvl="0" indent="0" algn="l" rtl="0">
              <a:lnSpc>
                <a:spcPct val="115000"/>
              </a:lnSpc>
              <a:spcBef>
                <a:spcPts val="400"/>
              </a:spcBef>
              <a:spcAft>
                <a:spcPts val="0"/>
              </a:spcAft>
              <a:buClr>
                <a:schemeClr val="dk1"/>
              </a:buClr>
              <a:buSzPts val="1100"/>
              <a:buFont typeface="Arial"/>
              <a:buNone/>
            </a:pPr>
            <a:r>
              <a:rPr lang="en-US" sz="1600" dirty="0"/>
              <a:t>•	Psychiatry (Wednesdays only)</a:t>
            </a:r>
            <a:endParaRPr sz="1600" dirty="0"/>
          </a:p>
          <a:p>
            <a:pPr marL="0" lvl="0" indent="0" algn="l" rtl="0">
              <a:lnSpc>
                <a:spcPct val="115000"/>
              </a:lnSpc>
              <a:spcBef>
                <a:spcPts val="400"/>
              </a:spcBef>
              <a:spcAft>
                <a:spcPts val="0"/>
              </a:spcAft>
              <a:buClr>
                <a:schemeClr val="dk1"/>
              </a:buClr>
              <a:buSzPts val="1100"/>
              <a:buFont typeface="Arial"/>
              <a:buNone/>
            </a:pPr>
            <a:endParaRPr sz="1600" dirty="0"/>
          </a:p>
          <a:p>
            <a:pPr marL="0" lvl="0" indent="0" algn="l" rtl="0">
              <a:lnSpc>
                <a:spcPct val="115000"/>
              </a:lnSpc>
              <a:spcBef>
                <a:spcPts val="400"/>
              </a:spcBef>
              <a:spcAft>
                <a:spcPts val="0"/>
              </a:spcAft>
              <a:buClr>
                <a:schemeClr val="dk1"/>
              </a:buClr>
              <a:buSzPts val="1100"/>
              <a:buFont typeface="Arial"/>
              <a:buNone/>
            </a:pPr>
            <a:r>
              <a:rPr lang="en-US" sz="1600" b="1" dirty="0"/>
              <a:t>Hours of Operation</a:t>
            </a:r>
            <a:endParaRPr sz="1600" b="1" dirty="0"/>
          </a:p>
          <a:p>
            <a:pPr marL="0" lvl="0" indent="0" algn="l" rtl="0">
              <a:lnSpc>
                <a:spcPct val="115000"/>
              </a:lnSpc>
              <a:spcBef>
                <a:spcPts val="400"/>
              </a:spcBef>
              <a:spcAft>
                <a:spcPts val="0"/>
              </a:spcAft>
              <a:buClr>
                <a:schemeClr val="dk1"/>
              </a:buClr>
              <a:buSzPts val="1100"/>
              <a:buFont typeface="Arial"/>
              <a:buNone/>
            </a:pPr>
            <a:r>
              <a:rPr lang="en-US" sz="1600" b="1" dirty="0"/>
              <a:t>Oasis Medical Clinic </a:t>
            </a:r>
            <a:r>
              <a:rPr lang="en-US" sz="1600" dirty="0"/>
              <a:t>- 9-5pm, Mon-Fri</a:t>
            </a:r>
            <a:endParaRPr sz="1600" dirty="0"/>
          </a:p>
          <a:p>
            <a:pPr marL="0" lvl="0" indent="0" algn="l" rtl="0">
              <a:lnSpc>
                <a:spcPct val="115000"/>
              </a:lnSpc>
              <a:spcBef>
                <a:spcPts val="400"/>
              </a:spcBef>
              <a:spcAft>
                <a:spcPts val="0"/>
              </a:spcAft>
              <a:buClr>
                <a:schemeClr val="dk1"/>
              </a:buClr>
              <a:buSzPts val="1100"/>
              <a:buFont typeface="Arial"/>
              <a:buNone/>
            </a:pPr>
            <a:r>
              <a:rPr lang="en-US" sz="1600" b="1" dirty="0"/>
              <a:t>CTS and Drug Checking</a:t>
            </a:r>
            <a:r>
              <a:rPr lang="en-US" sz="1600" dirty="0"/>
              <a:t> – 8am-8pm, Mon-Sun</a:t>
            </a:r>
            <a:endParaRPr sz="1600" dirty="0"/>
          </a:p>
          <a:p>
            <a:pPr marL="0" lvl="0" indent="0" algn="l" rtl="0">
              <a:lnSpc>
                <a:spcPct val="115000"/>
              </a:lnSpc>
              <a:spcBef>
                <a:spcPts val="400"/>
              </a:spcBef>
              <a:spcAft>
                <a:spcPts val="0"/>
              </a:spcAft>
              <a:buClr>
                <a:schemeClr val="dk1"/>
              </a:buClr>
              <a:buSzPts val="1100"/>
              <a:buFont typeface="Arial"/>
              <a:buNone/>
            </a:pPr>
            <a:r>
              <a:rPr lang="en-US" sz="1600" b="1" dirty="0"/>
              <a:t>Drop In </a:t>
            </a:r>
            <a:r>
              <a:rPr lang="en-US" sz="1600" dirty="0"/>
              <a:t>– 12-5pm, Mon-Fri</a:t>
            </a:r>
            <a:endParaRPr sz="1600" dirty="0"/>
          </a:p>
          <a:p>
            <a:pPr marL="342900" lvl="0" indent="-139700" algn="l" rtl="0">
              <a:spcBef>
                <a:spcPts val="0"/>
              </a:spcBef>
              <a:spcAft>
                <a:spcPts val="0"/>
              </a:spcAft>
              <a:buClr>
                <a:schemeClr val="dk1"/>
              </a:buClr>
              <a:buSzPts val="3200"/>
              <a:buFont typeface="Arial"/>
              <a:buNone/>
            </a:pPr>
            <a:endParaRPr dirty="0"/>
          </a:p>
        </p:txBody>
      </p:sp>
      <p:pic>
        <p:nvPicPr>
          <p:cNvPr id="5" name="Picture 4">
            <a:extLst>
              <a:ext uri="{FF2B5EF4-FFF2-40B4-BE49-F238E27FC236}">
                <a16:creationId xmlns:a16="http://schemas.microsoft.com/office/drawing/2014/main" id="{650C45C0-38E2-410E-99AB-E3BC64A6EB61}"/>
              </a:ext>
            </a:extLst>
          </p:cNvPr>
          <p:cNvPicPr>
            <a:picLocks noChangeAspect="1"/>
          </p:cNvPicPr>
          <p:nvPr/>
        </p:nvPicPr>
        <p:blipFill>
          <a:blip r:embed="rId3"/>
          <a:stretch>
            <a:fillRect/>
          </a:stretch>
        </p:blipFill>
        <p:spPr>
          <a:xfrm>
            <a:off x="2258367" y="993437"/>
            <a:ext cx="4627265" cy="4871126"/>
          </a:xfrm>
          <a:prstGeom prst="rect">
            <a:avLst/>
          </a:prstGeom>
        </p:spPr>
      </p:pic>
      <p:pic>
        <p:nvPicPr>
          <p:cNvPr id="6" name="Picture 5">
            <a:extLst>
              <a:ext uri="{FF2B5EF4-FFF2-40B4-BE49-F238E27FC236}">
                <a16:creationId xmlns:a16="http://schemas.microsoft.com/office/drawing/2014/main" id="{A1937171-301B-4E7E-AEF2-EED4603CA7A8}"/>
              </a:ext>
            </a:extLst>
          </p:cNvPr>
          <p:cNvPicPr>
            <a:picLocks noChangeAspect="1"/>
          </p:cNvPicPr>
          <p:nvPr/>
        </p:nvPicPr>
        <p:blipFill>
          <a:blip r:embed="rId4"/>
          <a:stretch>
            <a:fillRect/>
          </a:stretch>
        </p:blipFill>
        <p:spPr>
          <a:xfrm>
            <a:off x="6033669" y="681037"/>
            <a:ext cx="2374129" cy="2498031"/>
          </a:xfrm>
          <a:prstGeom prst="rect">
            <a:avLst/>
          </a:prstGeom>
        </p:spPr>
      </p:pic>
      <p:pic>
        <p:nvPicPr>
          <p:cNvPr id="7" name="Picture 6">
            <a:extLst>
              <a:ext uri="{FF2B5EF4-FFF2-40B4-BE49-F238E27FC236}">
                <a16:creationId xmlns:a16="http://schemas.microsoft.com/office/drawing/2014/main" id="{10346C35-88C5-4F02-8D39-19244E53B2D7}"/>
              </a:ext>
            </a:extLst>
          </p:cNvPr>
          <p:cNvPicPr>
            <a:picLocks noChangeAspect="1"/>
          </p:cNvPicPr>
          <p:nvPr/>
        </p:nvPicPr>
        <p:blipFill>
          <a:blip r:embed="rId5"/>
          <a:stretch>
            <a:fillRect/>
          </a:stretch>
        </p:blipFill>
        <p:spPr>
          <a:xfrm>
            <a:off x="5552903" y="3463539"/>
            <a:ext cx="3335662" cy="25038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FC1E9-E9B7-41F9-85C5-A49725EBACCB}"/>
              </a:ext>
            </a:extLst>
          </p:cNvPr>
          <p:cNvPicPr>
            <a:picLocks noChangeAspect="1"/>
          </p:cNvPicPr>
          <p:nvPr/>
        </p:nvPicPr>
        <p:blipFill>
          <a:blip r:embed="rId2"/>
          <a:stretch>
            <a:fillRect/>
          </a:stretch>
        </p:blipFill>
        <p:spPr>
          <a:xfrm>
            <a:off x="24938" y="1067595"/>
            <a:ext cx="9094124" cy="5113047"/>
          </a:xfrm>
          <a:prstGeom prst="rect">
            <a:avLst/>
          </a:prstGeom>
        </p:spPr>
      </p:pic>
    </p:spTree>
    <p:extLst>
      <p:ext uri="{BB962C8B-B14F-4D97-AF65-F5344CB8AC3E}">
        <p14:creationId xmlns:p14="http://schemas.microsoft.com/office/powerpoint/2010/main" val="174672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00900" y="761075"/>
            <a:ext cx="7816200" cy="1114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2800" b="1" dirty="0"/>
              <a:t>Rapid Access to Addictions Medicine</a:t>
            </a:r>
            <a:endParaRPr sz="2800" b="1" dirty="0"/>
          </a:p>
        </p:txBody>
      </p:sp>
      <p:sp>
        <p:nvSpPr>
          <p:cNvPr id="96" name="Google Shape;96;p19"/>
          <p:cNvSpPr txBox="1">
            <a:spLocks noGrp="1"/>
          </p:cNvSpPr>
          <p:nvPr>
            <p:ph type="body" idx="2"/>
          </p:nvPr>
        </p:nvSpPr>
        <p:spPr>
          <a:xfrm>
            <a:off x="628645" y="2346950"/>
            <a:ext cx="7886700" cy="3811500"/>
          </a:xfrm>
          <a:prstGeom prst="rect">
            <a:avLst/>
          </a:prstGeom>
        </p:spPr>
        <p:txBody>
          <a:bodyPr spcFirstLastPara="1" wrap="square" lIns="91425" tIns="45700" rIns="91425" bIns="45700"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dirty="0"/>
              <a:t>•RAAM clinics are drop-in clinics for people looking to get help with high risk substance use and addictions.</a:t>
            </a:r>
            <a:endParaRPr dirty="0"/>
          </a:p>
          <a:p>
            <a:pPr marL="0" lvl="0" indent="0" algn="l" rtl="0">
              <a:lnSpc>
                <a:spcPct val="115000"/>
              </a:lnSpc>
              <a:spcBef>
                <a:spcPts val="400"/>
              </a:spcBef>
              <a:spcAft>
                <a:spcPts val="0"/>
              </a:spcAft>
              <a:buClr>
                <a:schemeClr val="dk1"/>
              </a:buClr>
              <a:buSzPts val="1100"/>
              <a:buFont typeface="Arial"/>
              <a:buNone/>
            </a:pPr>
            <a:endParaRPr dirty="0"/>
          </a:p>
          <a:p>
            <a:pPr marL="0" lvl="0" indent="0" algn="l" rtl="0">
              <a:lnSpc>
                <a:spcPct val="115000"/>
              </a:lnSpc>
              <a:spcBef>
                <a:spcPts val="400"/>
              </a:spcBef>
              <a:spcAft>
                <a:spcPts val="0"/>
              </a:spcAft>
              <a:buClr>
                <a:schemeClr val="dk1"/>
              </a:buClr>
              <a:buSzPts val="1100"/>
              <a:buFont typeface="Arial"/>
              <a:buNone/>
            </a:pPr>
            <a:r>
              <a:rPr lang="en-US" dirty="0"/>
              <a:t>•This includes people who want to try medical assistance to reduce or stop their substance use. They may experience frequent intoxication or overdose symptoms, as well as unpleasant withdrawal symptoms when attempting to reduce or stop their substance use.</a:t>
            </a:r>
            <a:endParaRPr dirty="0"/>
          </a:p>
          <a:p>
            <a:pPr marL="0" lvl="0" indent="0" algn="l" rtl="0">
              <a:lnSpc>
                <a:spcPct val="115000"/>
              </a:lnSpc>
              <a:spcBef>
                <a:spcPts val="400"/>
              </a:spcBef>
              <a:spcAft>
                <a:spcPts val="0"/>
              </a:spcAft>
              <a:buClr>
                <a:schemeClr val="dk1"/>
              </a:buClr>
              <a:buSzPts val="1100"/>
              <a:buFont typeface="Arial"/>
              <a:buNone/>
            </a:pPr>
            <a:endParaRPr dirty="0"/>
          </a:p>
          <a:p>
            <a:pPr marL="0" lvl="0" indent="0" algn="l" rtl="0">
              <a:lnSpc>
                <a:spcPct val="115000"/>
              </a:lnSpc>
              <a:spcBef>
                <a:spcPts val="400"/>
              </a:spcBef>
              <a:spcAft>
                <a:spcPts val="0"/>
              </a:spcAft>
              <a:buClr>
                <a:schemeClr val="dk1"/>
              </a:buClr>
              <a:buSzPts val="1100"/>
              <a:buFont typeface="Arial"/>
              <a:buNone/>
            </a:pPr>
            <a:r>
              <a:rPr lang="en-US" dirty="0"/>
              <a:t>•RAAM clinics are also for people who may have substance-related health issues, such as hepatitis, pancreatitis, or infections, among others.</a:t>
            </a:r>
            <a:endParaRPr dirty="0"/>
          </a:p>
          <a:p>
            <a:pPr marL="0" lvl="0" indent="0" algn="l" rtl="0">
              <a:spcBef>
                <a:spcPts val="32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587275" y="50750"/>
            <a:ext cx="7886700" cy="1082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en-US" sz="2800" b="1" dirty="0"/>
              <a:t>Opiate Agonist Therapy (OAT)</a:t>
            </a:r>
            <a:r>
              <a:rPr lang="en-US" dirty="0"/>
              <a:t> </a:t>
            </a:r>
            <a:endParaRPr dirty="0"/>
          </a:p>
        </p:txBody>
      </p:sp>
      <p:sp>
        <p:nvSpPr>
          <p:cNvPr id="102" name="Google Shape;102;p20"/>
          <p:cNvSpPr txBox="1">
            <a:spLocks noGrp="1"/>
          </p:cNvSpPr>
          <p:nvPr>
            <p:ph type="body" idx="1"/>
          </p:nvPr>
        </p:nvSpPr>
        <p:spPr>
          <a:xfrm>
            <a:off x="587275" y="1767700"/>
            <a:ext cx="78867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600" dirty="0"/>
              <a:t>•Opioid Agonist Treatment (OAT) (the use of long-acting medications to treat withdrawal and prevent relapse) is recommended as a safe and effective way to treat addiction/withdrawal management.</a:t>
            </a:r>
            <a:endParaRPr sz="1600" dirty="0"/>
          </a:p>
          <a:p>
            <a:pPr marL="0" lvl="0" indent="0" algn="l" rtl="0">
              <a:lnSpc>
                <a:spcPct val="115000"/>
              </a:lnSpc>
              <a:spcBef>
                <a:spcPts val="400"/>
              </a:spcBef>
              <a:spcAft>
                <a:spcPts val="0"/>
              </a:spcAft>
              <a:buClr>
                <a:schemeClr val="dk1"/>
              </a:buClr>
              <a:buSzPts val="1100"/>
              <a:buFont typeface="Arial"/>
              <a:buNone/>
            </a:pPr>
            <a:endParaRPr sz="1600" dirty="0"/>
          </a:p>
          <a:p>
            <a:pPr marL="0" lvl="0" indent="0" algn="l" rtl="0">
              <a:lnSpc>
                <a:spcPct val="115000"/>
              </a:lnSpc>
              <a:spcBef>
                <a:spcPts val="400"/>
              </a:spcBef>
              <a:spcAft>
                <a:spcPts val="0"/>
              </a:spcAft>
              <a:buClr>
                <a:schemeClr val="dk1"/>
              </a:buClr>
              <a:buSzPts val="1100"/>
              <a:buFont typeface="Arial"/>
              <a:buNone/>
            </a:pPr>
            <a:r>
              <a:rPr lang="en-US" sz="1600" dirty="0"/>
              <a:t>•OAT has been shown to reduce overdose mortality and to reduce rates of injection-related infection. </a:t>
            </a:r>
            <a:endParaRPr sz="1600" dirty="0"/>
          </a:p>
          <a:p>
            <a:pPr marL="0" lvl="0" indent="0" algn="l" rtl="0">
              <a:lnSpc>
                <a:spcPct val="115000"/>
              </a:lnSpc>
              <a:spcBef>
                <a:spcPts val="0"/>
              </a:spcBef>
              <a:spcAft>
                <a:spcPts val="0"/>
              </a:spcAft>
              <a:buNone/>
            </a:pPr>
            <a:endParaRPr sz="1500" dirty="0">
              <a:solidFill>
                <a:srgbClr val="333333"/>
              </a:solidFill>
              <a:highlight>
                <a:srgbClr val="FFFFFF"/>
              </a:highlight>
            </a:endParaRPr>
          </a:p>
          <a:p>
            <a:pPr marL="0" lvl="0" indent="0" algn="l" rtl="0">
              <a:lnSpc>
                <a:spcPct val="115000"/>
              </a:lnSpc>
              <a:spcBef>
                <a:spcPts val="0"/>
              </a:spcBef>
              <a:spcAft>
                <a:spcPts val="0"/>
              </a:spcAft>
              <a:buNone/>
            </a:pPr>
            <a:r>
              <a:rPr lang="en-US" sz="1500" dirty="0">
                <a:solidFill>
                  <a:srgbClr val="333333"/>
                </a:solidFill>
                <a:highlight>
                  <a:srgbClr val="FFFFFF"/>
                </a:highlight>
              </a:rPr>
              <a:t>Rapid expansion in access over past 20 years </a:t>
            </a:r>
            <a:endParaRPr sz="1500" dirty="0">
              <a:solidFill>
                <a:srgbClr val="333333"/>
              </a:solidFill>
              <a:highlight>
                <a:srgbClr val="FFFFFF"/>
              </a:highlight>
            </a:endParaRPr>
          </a:p>
          <a:p>
            <a:pPr marL="914400" lvl="1" indent="-323850" algn="l" rtl="0">
              <a:lnSpc>
                <a:spcPct val="115000"/>
              </a:lnSpc>
              <a:spcBef>
                <a:spcPts val="0"/>
              </a:spcBef>
              <a:spcAft>
                <a:spcPts val="0"/>
              </a:spcAft>
              <a:buClr>
                <a:srgbClr val="333333"/>
              </a:buClr>
              <a:buSzPts val="1500"/>
              <a:buChar char="–"/>
            </a:pPr>
            <a:r>
              <a:rPr lang="en-US" sz="1500" dirty="0">
                <a:solidFill>
                  <a:srgbClr val="333333"/>
                </a:solidFill>
                <a:highlight>
                  <a:srgbClr val="FFFFFF"/>
                </a:highlight>
              </a:rPr>
              <a:t>All federal prisons and most provincial/territorial correctional settings </a:t>
            </a:r>
            <a:endParaRPr sz="1500" dirty="0">
              <a:solidFill>
                <a:srgbClr val="333333"/>
              </a:solidFill>
              <a:highlight>
                <a:srgbClr val="FFFFFF"/>
              </a:highlight>
            </a:endParaRPr>
          </a:p>
          <a:p>
            <a:pPr marL="914400" lvl="1" indent="-323850" algn="l" rtl="0">
              <a:lnSpc>
                <a:spcPct val="115000"/>
              </a:lnSpc>
              <a:spcBef>
                <a:spcPts val="0"/>
              </a:spcBef>
              <a:spcAft>
                <a:spcPts val="0"/>
              </a:spcAft>
              <a:buClr>
                <a:srgbClr val="333333"/>
              </a:buClr>
              <a:buSzPts val="1500"/>
              <a:buChar char="–"/>
            </a:pPr>
            <a:r>
              <a:rPr lang="en-US" sz="1500" dirty="0">
                <a:solidFill>
                  <a:srgbClr val="333333"/>
                </a:solidFill>
                <a:highlight>
                  <a:srgbClr val="FFFFFF"/>
                </a:highlight>
              </a:rPr>
              <a:t>Approximately 15% of all federally incarcerated individuals now receive OAT </a:t>
            </a:r>
            <a:endParaRPr sz="1500" dirty="0">
              <a:solidFill>
                <a:srgbClr val="333333"/>
              </a:solidFill>
              <a:highlight>
                <a:srgbClr val="FFFFFF"/>
              </a:highlight>
            </a:endParaRPr>
          </a:p>
          <a:p>
            <a:pPr marL="0" marR="152400" lvl="0" indent="0" algn="r" rtl="0">
              <a:lnSpc>
                <a:spcPct val="115000"/>
              </a:lnSpc>
              <a:spcBef>
                <a:spcPts val="900"/>
              </a:spcBef>
              <a:spcAft>
                <a:spcPts val="0"/>
              </a:spcAft>
              <a:buNone/>
            </a:pPr>
            <a:r>
              <a:rPr lang="en-US" sz="700" i="1" dirty="0">
                <a:solidFill>
                  <a:srgbClr val="333333"/>
                </a:solidFill>
                <a:highlight>
                  <a:srgbClr val="FFFFFF"/>
                </a:highlight>
              </a:rPr>
              <a:t>Russell, C., Nafeh, F., Pang, M. et al. Opioid agonist treatment (OAT) experiences and release plans among federally incarcerated individuals with opioid use disorder (OUD) in Ontario, Canada: a mixed-methods study. BMC Public Health 22, 436 (2022). </a:t>
            </a:r>
            <a:endParaRPr sz="700" i="1" dirty="0">
              <a:solidFill>
                <a:srgbClr val="333333"/>
              </a:solidFill>
              <a:highlight>
                <a:srgbClr val="FFFFFF"/>
              </a:highlight>
            </a:endParaRPr>
          </a:p>
          <a:p>
            <a:pPr marL="495300" marR="152400" lvl="0" indent="0" algn="r" rtl="0">
              <a:lnSpc>
                <a:spcPct val="115000"/>
              </a:lnSpc>
              <a:spcBef>
                <a:spcPts val="900"/>
              </a:spcBef>
              <a:spcAft>
                <a:spcPts val="0"/>
              </a:spcAft>
              <a:buNone/>
            </a:pPr>
            <a:endParaRPr sz="700" i="1" dirty="0">
              <a:solidFill>
                <a:srgbClr val="333333"/>
              </a:solidFill>
              <a:highlight>
                <a:srgbClr val="FFFFFF"/>
              </a:highlight>
            </a:endParaRPr>
          </a:p>
          <a:p>
            <a:pPr marL="0" lvl="0" indent="0" algn="l" rtl="0">
              <a:lnSpc>
                <a:spcPct val="115000"/>
              </a:lnSpc>
              <a:spcBef>
                <a:spcPts val="0"/>
              </a:spcBef>
              <a:spcAft>
                <a:spcPts val="0"/>
              </a:spcAft>
              <a:buNone/>
            </a:pPr>
            <a:r>
              <a:rPr lang="en-US" sz="1500" dirty="0">
                <a:solidFill>
                  <a:srgbClr val="333333"/>
                </a:solidFill>
                <a:highlight>
                  <a:srgbClr val="FFFFFF"/>
                </a:highlight>
              </a:rPr>
              <a:t>OAT formulation for incarcerated persons expanded</a:t>
            </a:r>
            <a:endParaRPr sz="1500" dirty="0">
              <a:solidFill>
                <a:srgbClr val="333333"/>
              </a:solidFill>
              <a:highlight>
                <a:srgbClr val="FFFFFF"/>
              </a:highlight>
            </a:endParaRPr>
          </a:p>
          <a:p>
            <a:pPr marL="914400" lvl="1" indent="-323850" algn="l" rtl="0">
              <a:lnSpc>
                <a:spcPct val="115000"/>
              </a:lnSpc>
              <a:spcBef>
                <a:spcPts val="0"/>
              </a:spcBef>
              <a:spcAft>
                <a:spcPts val="0"/>
              </a:spcAft>
              <a:buClr>
                <a:srgbClr val="333333"/>
              </a:buClr>
              <a:buSzPts val="1500"/>
              <a:buChar char="–"/>
            </a:pPr>
            <a:r>
              <a:rPr lang="en-US" sz="1500" dirty="0">
                <a:solidFill>
                  <a:srgbClr val="333333"/>
                </a:solidFill>
                <a:highlight>
                  <a:srgbClr val="FFFFFF"/>
                </a:highlight>
              </a:rPr>
              <a:t>Methadone  </a:t>
            </a:r>
            <a:endParaRPr sz="1500" dirty="0">
              <a:solidFill>
                <a:srgbClr val="333333"/>
              </a:solidFill>
              <a:highlight>
                <a:srgbClr val="FFFFFF"/>
              </a:highlight>
            </a:endParaRPr>
          </a:p>
          <a:p>
            <a:pPr marL="914400" lvl="1" indent="-323850" algn="l" rtl="0">
              <a:lnSpc>
                <a:spcPct val="115000"/>
              </a:lnSpc>
              <a:spcBef>
                <a:spcPts val="0"/>
              </a:spcBef>
              <a:spcAft>
                <a:spcPts val="0"/>
              </a:spcAft>
              <a:buClr>
                <a:srgbClr val="333333"/>
              </a:buClr>
              <a:buSzPts val="1500"/>
              <a:buChar char="–"/>
            </a:pPr>
            <a:r>
              <a:rPr lang="en-US" sz="1500" dirty="0">
                <a:solidFill>
                  <a:srgbClr val="333333"/>
                </a:solidFill>
                <a:highlight>
                  <a:srgbClr val="FFFFFF"/>
                </a:highlight>
              </a:rPr>
              <a:t>Buprenorphine-naloxone (Suboxone)</a:t>
            </a:r>
            <a:endParaRPr sz="1500" dirty="0">
              <a:solidFill>
                <a:srgbClr val="333333"/>
              </a:solidFill>
              <a:highlight>
                <a:srgbClr val="FFFFFF"/>
              </a:highlight>
            </a:endParaRPr>
          </a:p>
          <a:p>
            <a:pPr marL="914400" lvl="1" indent="-323850" algn="l" rtl="0">
              <a:lnSpc>
                <a:spcPct val="115000"/>
              </a:lnSpc>
              <a:spcBef>
                <a:spcPts val="0"/>
              </a:spcBef>
              <a:spcAft>
                <a:spcPts val="0"/>
              </a:spcAft>
              <a:buClr>
                <a:srgbClr val="333333"/>
              </a:buClr>
              <a:buSzPts val="1500"/>
              <a:buChar char="–"/>
            </a:pPr>
            <a:r>
              <a:rPr lang="en-US" sz="1500" dirty="0">
                <a:solidFill>
                  <a:srgbClr val="333333"/>
                </a:solidFill>
                <a:highlight>
                  <a:srgbClr val="FFFFFF"/>
                </a:highlight>
              </a:rPr>
              <a:t>Extended-release injectable buprenorphine (Sublocade)</a:t>
            </a:r>
            <a:endParaRPr sz="1500" dirty="0">
              <a:solidFill>
                <a:srgbClr val="333333"/>
              </a:solidFill>
              <a:highlight>
                <a:srgbClr val="FFFFFF"/>
              </a:highlight>
            </a:endParaRPr>
          </a:p>
          <a:p>
            <a:pPr marL="0" lvl="0" indent="0" algn="l" rtl="0">
              <a:lnSpc>
                <a:spcPct val="115000"/>
              </a:lnSpc>
              <a:spcBef>
                <a:spcPts val="0"/>
              </a:spcBef>
              <a:spcAft>
                <a:spcPts val="0"/>
              </a:spcAft>
              <a:buNone/>
            </a:pPr>
            <a:endParaRPr sz="1200" dirty="0">
              <a:solidFill>
                <a:srgbClr val="333333"/>
              </a:solidFill>
              <a:highlight>
                <a:srgbClr val="FFFFFF"/>
              </a:highlight>
            </a:endParaRPr>
          </a:p>
          <a:p>
            <a:pPr marL="495300" marR="152400" lvl="0" indent="0" algn="r" rtl="0">
              <a:lnSpc>
                <a:spcPct val="115000"/>
              </a:lnSpc>
              <a:spcBef>
                <a:spcPts val="900"/>
              </a:spcBef>
              <a:spcAft>
                <a:spcPts val="0"/>
              </a:spcAft>
              <a:buClr>
                <a:schemeClr val="dk1"/>
              </a:buClr>
              <a:buSzPts val="1100"/>
              <a:buFont typeface="Arial"/>
              <a:buNone/>
            </a:pPr>
            <a:endParaRPr sz="1100" dirty="0">
              <a:solidFill>
                <a:srgbClr val="333333"/>
              </a:solidFill>
              <a:highlight>
                <a:srgbClr val="FFFFFF"/>
              </a:highlight>
              <a:latin typeface="Times New Roman"/>
              <a:ea typeface="Times New Roman"/>
              <a:cs typeface="Times New Roman"/>
              <a:sym typeface="Times New Roman"/>
            </a:endParaRPr>
          </a:p>
          <a:p>
            <a:pPr marL="342900" lvl="0" indent="-139700" algn="l" rtl="0">
              <a:spcBef>
                <a:spcPts val="0"/>
              </a:spcBef>
              <a:spcAft>
                <a:spcPts val="0"/>
              </a:spcAft>
              <a:buClr>
                <a:schemeClr val="dk1"/>
              </a:buClr>
              <a:buSzPts val="3200"/>
              <a:buFont typeface="Arial"/>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7D7F0-C213-4BA9-A036-FA4F0597BCDB}"/>
              </a:ext>
            </a:extLst>
          </p:cNvPr>
          <p:cNvSpPr>
            <a:spLocks noGrp="1"/>
          </p:cNvSpPr>
          <p:nvPr>
            <p:ph type="title"/>
          </p:nvPr>
        </p:nvSpPr>
        <p:spPr/>
        <p:txBody>
          <a:bodyPr/>
          <a:lstStyle/>
          <a:p>
            <a:br>
              <a:rPr lang="en-CA" dirty="0"/>
            </a:br>
            <a:r>
              <a:rPr lang="en-CA" sz="2800" b="1" dirty="0"/>
              <a:t>Oasis Budget</a:t>
            </a:r>
          </a:p>
        </p:txBody>
      </p:sp>
      <p:sp>
        <p:nvSpPr>
          <p:cNvPr id="7" name="TextBox 6">
            <a:extLst>
              <a:ext uri="{FF2B5EF4-FFF2-40B4-BE49-F238E27FC236}">
                <a16:creationId xmlns:a16="http://schemas.microsoft.com/office/drawing/2014/main" id="{EF6B7F53-E317-8126-2015-042C5FD46D56}"/>
              </a:ext>
            </a:extLst>
          </p:cNvPr>
          <p:cNvSpPr txBox="1"/>
          <p:nvPr/>
        </p:nvSpPr>
        <p:spPr>
          <a:xfrm>
            <a:off x="2590800" y="4767943"/>
            <a:ext cx="3578224" cy="307777"/>
          </a:xfrm>
          <a:prstGeom prst="rect">
            <a:avLst/>
          </a:prstGeom>
          <a:noFill/>
        </p:spPr>
        <p:txBody>
          <a:bodyPr wrap="none" rtlCol="0">
            <a:spAutoFit/>
          </a:bodyPr>
          <a:lstStyle/>
          <a:p>
            <a:pPr marL="285750" indent="-285750">
              <a:buFont typeface="Arial" panose="020B0604020202020204" pitchFamily="34" charset="0"/>
              <a:buChar char="•"/>
            </a:pPr>
            <a:r>
              <a:rPr lang="en-CA" dirty="0"/>
              <a:t>CTS is approx. 10% of Centre’s budget</a:t>
            </a:r>
          </a:p>
        </p:txBody>
      </p:sp>
      <p:pic>
        <p:nvPicPr>
          <p:cNvPr id="8" name="Picture 7">
            <a:extLst>
              <a:ext uri="{FF2B5EF4-FFF2-40B4-BE49-F238E27FC236}">
                <a16:creationId xmlns:a16="http://schemas.microsoft.com/office/drawing/2014/main" id="{E26DBD9D-80F9-D363-FCBF-A212236B300F}"/>
              </a:ext>
            </a:extLst>
          </p:cNvPr>
          <p:cNvPicPr>
            <a:picLocks noChangeAspect="1"/>
          </p:cNvPicPr>
          <p:nvPr/>
        </p:nvPicPr>
        <p:blipFill>
          <a:blip r:embed="rId2"/>
          <a:stretch>
            <a:fillRect/>
          </a:stretch>
        </p:blipFill>
        <p:spPr>
          <a:xfrm>
            <a:off x="1" y="2337561"/>
            <a:ext cx="9144000" cy="1416871"/>
          </a:xfrm>
          <a:prstGeom prst="rect">
            <a:avLst/>
          </a:prstGeom>
        </p:spPr>
      </p:pic>
    </p:spTree>
    <p:extLst>
      <p:ext uri="{BB962C8B-B14F-4D97-AF65-F5344CB8AC3E}">
        <p14:creationId xmlns:p14="http://schemas.microsoft.com/office/powerpoint/2010/main" val="133259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555625"/>
            <a:ext cx="7886700" cy="1325563"/>
          </a:xfrm>
        </p:spPr>
        <p:txBody>
          <a:bodyPr/>
          <a:lstStyle/>
          <a:p>
            <a:r>
              <a:rPr lang="en-CA" sz="2800" b="1" dirty="0"/>
              <a:t>Our clients</a:t>
            </a:r>
          </a:p>
        </p:txBody>
      </p:sp>
      <p:sp>
        <p:nvSpPr>
          <p:cNvPr id="3" name="Content Placeholder 2"/>
          <p:cNvSpPr>
            <a:spLocks noGrp="1"/>
          </p:cNvSpPr>
          <p:nvPr>
            <p:ph sz="half" idx="1"/>
          </p:nvPr>
        </p:nvSpPr>
        <p:spPr>
          <a:xfrm>
            <a:off x="413538" y="1560388"/>
            <a:ext cx="7584325" cy="3017520"/>
          </a:xfrm>
        </p:spPr>
        <p:txBody>
          <a:bodyPr/>
          <a:lstStyle/>
          <a:p>
            <a:r>
              <a:rPr lang="en-CA" sz="1600" dirty="0">
                <a:latin typeface="Arial" panose="020B0604020202020204" pitchFamily="34" charset="0"/>
                <a:ea typeface="Verdana" pitchFamily="34" charset="0"/>
                <a:cs typeface="Arial" panose="020B0604020202020204" pitchFamily="34" charset="0"/>
              </a:rPr>
              <a:t>16yrs +</a:t>
            </a:r>
          </a:p>
          <a:p>
            <a:r>
              <a:rPr lang="en-CA" sz="1600" dirty="0">
                <a:latin typeface="Arial" panose="020B0604020202020204" pitchFamily="34" charset="0"/>
                <a:ea typeface="Verdana" pitchFamily="34" charset="0"/>
                <a:cs typeface="Arial" panose="020B0604020202020204" pitchFamily="34" charset="0"/>
              </a:rPr>
              <a:t>People who are unhoused</a:t>
            </a:r>
          </a:p>
          <a:p>
            <a:r>
              <a:rPr lang="en-CA" sz="1600" dirty="0">
                <a:latin typeface="Arial" panose="020B0604020202020204" pitchFamily="34" charset="0"/>
                <a:ea typeface="Verdana" pitchFamily="34" charset="0"/>
                <a:cs typeface="Arial" panose="020B0604020202020204" pitchFamily="34" charset="0"/>
              </a:rPr>
              <a:t>People living with or at risk of HIV/AIDS and hepatitis C </a:t>
            </a:r>
          </a:p>
          <a:p>
            <a:r>
              <a:rPr lang="en-CA" sz="1600" dirty="0">
                <a:latin typeface="Arial" panose="020B0604020202020204" pitchFamily="34" charset="0"/>
                <a:ea typeface="Verdana" pitchFamily="34" charset="0"/>
                <a:cs typeface="Arial" panose="020B0604020202020204" pitchFamily="34" charset="0"/>
              </a:rPr>
              <a:t>People who inject drugs and/or smoke crack or crystal meth</a:t>
            </a:r>
          </a:p>
          <a:p>
            <a:r>
              <a:rPr lang="en-CA" sz="1600" dirty="0">
                <a:latin typeface="Arial" panose="020B0604020202020204" pitchFamily="34" charset="0"/>
                <a:ea typeface="Verdana" pitchFamily="34" charset="0"/>
                <a:cs typeface="Arial" panose="020B0604020202020204" pitchFamily="34" charset="0"/>
              </a:rPr>
              <a:t>People involved in sex work</a:t>
            </a:r>
          </a:p>
          <a:p>
            <a:r>
              <a:rPr lang="en-CA" sz="1600" dirty="0">
                <a:latin typeface="Arial" panose="020B0604020202020204" pitchFamily="34" charset="0"/>
                <a:ea typeface="Verdana" pitchFamily="34" charset="0"/>
                <a:cs typeface="Arial" panose="020B0604020202020204" pitchFamily="34" charset="0"/>
              </a:rPr>
              <a:t>Concurrent mental illness</a:t>
            </a:r>
          </a:p>
          <a:p>
            <a:r>
              <a:rPr lang="en-US" sz="1600" dirty="0">
                <a:latin typeface="Arial" panose="020B0604020202020204" pitchFamily="34" charset="0"/>
                <a:ea typeface="Verdana" pitchFamily="34" charset="0"/>
                <a:cs typeface="Arial" panose="020B0604020202020204" pitchFamily="34" charset="0"/>
              </a:rPr>
              <a:t>Indigenous</a:t>
            </a:r>
          </a:p>
          <a:p>
            <a:r>
              <a:rPr lang="en-US" sz="1600" dirty="0">
                <a:latin typeface="Arial" panose="020B0604020202020204" pitchFamily="34" charset="0"/>
                <a:ea typeface="Verdana" pitchFamily="34" charset="0"/>
                <a:cs typeface="Arial" panose="020B0604020202020204" pitchFamily="34" charset="0"/>
              </a:rPr>
              <a:t>Brain Injury</a:t>
            </a:r>
            <a:endParaRPr lang="en-CA" sz="1600" dirty="0">
              <a:latin typeface="Arial" panose="020B0604020202020204" pitchFamily="34" charset="0"/>
              <a:ea typeface="Verdana" pitchFamily="34" charset="0"/>
              <a:cs typeface="Arial" panose="020B0604020202020204" pitchFamily="34" charset="0"/>
            </a:endParaRPr>
          </a:p>
          <a:p>
            <a:pPr algn="r"/>
            <a:endParaRPr lang="en-CA" dirty="0"/>
          </a:p>
        </p:txBody>
      </p:sp>
      <p:pic>
        <p:nvPicPr>
          <p:cNvPr id="5" name="Content Placeholder 4"/>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623" t="8164" r="7042" b="68318"/>
          <a:stretch/>
        </p:blipFill>
        <p:spPr>
          <a:xfrm>
            <a:off x="3772219" y="3969853"/>
            <a:ext cx="4969208" cy="201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729177" y="6125720"/>
            <a:ext cx="5055292" cy="253916"/>
          </a:xfrm>
          <a:prstGeom prst="rect">
            <a:avLst/>
          </a:prstGeom>
          <a:noFill/>
        </p:spPr>
        <p:txBody>
          <a:bodyPr wrap="square" rtlCol="0">
            <a:spAutoFit/>
          </a:bodyPr>
          <a:lstStyle/>
          <a:p>
            <a:pPr algn="r"/>
            <a:r>
              <a:rPr lang="en-US" sz="1050" dirty="0"/>
              <a:t>Collective art project by community members</a:t>
            </a:r>
            <a:endParaRPr lang="en-CA" sz="1050" dirty="0"/>
          </a:p>
        </p:txBody>
      </p:sp>
    </p:spTree>
    <p:extLst>
      <p:ext uri="{BB962C8B-B14F-4D97-AF65-F5344CB8AC3E}">
        <p14:creationId xmlns:p14="http://schemas.microsoft.com/office/powerpoint/2010/main" val="176279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24C2-C951-40D5-AB6A-0FA40D7C8973}"/>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D57038A1-C528-4858-B62A-6870ACF569A6}"/>
              </a:ext>
            </a:extLst>
          </p:cNvPr>
          <p:cNvSpPr>
            <a:spLocks noGrp="1"/>
          </p:cNvSpPr>
          <p:nvPr>
            <p:ph type="body" idx="1"/>
          </p:nvPr>
        </p:nvSpPr>
        <p:spPr/>
        <p:txBody>
          <a:bodyPr/>
          <a:lstStyle/>
          <a:p>
            <a:endParaRPr lang="en-CA"/>
          </a:p>
        </p:txBody>
      </p:sp>
      <p:sp>
        <p:nvSpPr>
          <p:cNvPr id="4" name="Text Placeholder 3">
            <a:extLst>
              <a:ext uri="{FF2B5EF4-FFF2-40B4-BE49-F238E27FC236}">
                <a16:creationId xmlns:a16="http://schemas.microsoft.com/office/drawing/2014/main" id="{5526C8F0-8EBF-4128-9418-12D80376D9BF}"/>
              </a:ext>
            </a:extLst>
          </p:cNvPr>
          <p:cNvSpPr>
            <a:spLocks noGrp="1"/>
          </p:cNvSpPr>
          <p:nvPr>
            <p:ph type="body" idx="2"/>
          </p:nvPr>
        </p:nvSpPr>
        <p:spPr>
          <a:xfrm>
            <a:off x="541338" y="5361039"/>
            <a:ext cx="7883524" cy="719138"/>
          </a:xfrm>
        </p:spPr>
        <p:txBody>
          <a:bodyPr/>
          <a:lstStyle/>
          <a:p>
            <a:r>
              <a:rPr lang="en-US" dirty="0">
                <a:hlinkClick r:id="rId2"/>
              </a:rPr>
              <a:t>Interactive Opioid Tool | Public Health Ontario</a:t>
            </a:r>
            <a:endParaRPr lang="en-CA" dirty="0"/>
          </a:p>
        </p:txBody>
      </p:sp>
      <p:pic>
        <p:nvPicPr>
          <p:cNvPr id="5" name="Picture 4">
            <a:extLst>
              <a:ext uri="{FF2B5EF4-FFF2-40B4-BE49-F238E27FC236}">
                <a16:creationId xmlns:a16="http://schemas.microsoft.com/office/drawing/2014/main" id="{46672287-BA00-4B3D-BCDC-DCFCD8B1EBA3}"/>
              </a:ext>
            </a:extLst>
          </p:cNvPr>
          <p:cNvPicPr>
            <a:picLocks noChangeAspect="1"/>
          </p:cNvPicPr>
          <p:nvPr/>
        </p:nvPicPr>
        <p:blipFill>
          <a:blip r:embed="rId3"/>
          <a:stretch>
            <a:fillRect/>
          </a:stretch>
        </p:blipFill>
        <p:spPr>
          <a:xfrm>
            <a:off x="805684" y="914400"/>
            <a:ext cx="7970016" cy="4349008"/>
          </a:xfrm>
          <a:prstGeom prst="rect">
            <a:avLst/>
          </a:prstGeom>
        </p:spPr>
      </p:pic>
    </p:spTree>
    <p:extLst>
      <p:ext uri="{BB962C8B-B14F-4D97-AF65-F5344CB8AC3E}">
        <p14:creationId xmlns:p14="http://schemas.microsoft.com/office/powerpoint/2010/main" val="400216155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9916</TotalTime>
  <Words>1353</Words>
  <Application>Microsoft Office PowerPoint</Application>
  <PresentationFormat>On-screen Show (4:3)</PresentationFormat>
  <Paragraphs>177</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Tahoma</vt:lpstr>
      <vt:lpstr>Calibri</vt:lpstr>
      <vt:lpstr>Times New Roman</vt:lpstr>
      <vt:lpstr>Default Design</vt:lpstr>
      <vt:lpstr>Sandy Hill Community Liaison Committee  Oasis Program  March 19, 2024 </vt:lpstr>
      <vt:lpstr>Sandy Hill CHC</vt:lpstr>
      <vt:lpstr>OASIS Clinic Program</vt:lpstr>
      <vt:lpstr>PowerPoint Presentation</vt:lpstr>
      <vt:lpstr>Rapid Access to Addictions Medicine</vt:lpstr>
      <vt:lpstr> Opiate Agonist Therapy (OAT) </vt:lpstr>
      <vt:lpstr> Oasis Budget</vt:lpstr>
      <vt:lpstr>Our clients</vt:lpstr>
      <vt:lpstr>PowerPoint Presentation</vt:lpstr>
      <vt:lpstr>Supervised consumption Sites* in  Canada</vt:lpstr>
      <vt:lpstr>Supervised Consumption and Treatment Site at SHCHC </vt:lpstr>
      <vt:lpstr>Utilization Statistics</vt:lpstr>
      <vt:lpstr>Overdose Trends at the Site</vt:lpstr>
      <vt:lpstr>Impact on the Health Care System</vt:lpstr>
      <vt:lpstr>% of Needles Returned to CTS</vt:lpstr>
      <vt:lpstr>Complaints</vt:lpstr>
      <vt:lpstr>Drug Checking Services</vt:lpstr>
      <vt:lpstr>Recent Updates at the CTS</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Sandy Hill Community Health Centre Oasis Program  HSJCC  November 30, 2023</dc:title>
  <dc:creator>Wendy Stewart</dc:creator>
  <cp:lastModifiedBy>Calla Jeanne Barnett</cp:lastModifiedBy>
  <cp:revision>29</cp:revision>
  <dcterms:modified xsi:type="dcterms:W3CDTF">2024-03-30T15:54:22Z</dcterms:modified>
</cp:coreProperties>
</file>