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0"/>
  </p:notesMasterIdLst>
  <p:sldIdLst>
    <p:sldId id="263" r:id="rId6"/>
    <p:sldId id="567" r:id="rId7"/>
    <p:sldId id="569" r:id="rId8"/>
    <p:sldId id="5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32677-7B50-46A2-9CB4-1D25893CA376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D10EA-335F-4B82-8F54-A8E6D184E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2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02794-F6C5-40F6-914F-B30F5F0D97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0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02794-F6C5-40F6-914F-B30F5F0D97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5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02794-F6C5-40F6-914F-B30F5F0D97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D10EA-335F-4B82-8F54-A8E6D184EB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5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5A9D9-2D69-48AB-98E7-CFB9E193C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B910C-385B-4C58-874C-9207C6577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736E3-95AB-4C4A-9BDC-4529004B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288D-0379-47CA-BEEE-4EE18FAEF10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1B75A-EA90-4242-B1F4-73C14A43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09D69-0B8F-4895-8051-3840C844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3F7-7D7D-45F5-B671-D7EC6D04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7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67913-9200-41DB-806A-2E1CC549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7ECED-A319-4AE9-B552-5BB32C9F0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5A18B-BE99-423E-86D0-910A199C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288D-0379-47CA-BEEE-4EE18FAEF10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90602-2AA2-4E6F-A3D0-DC7C39A65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E8863-6E3F-49A9-9EF6-68836F88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3F7-7D7D-45F5-B671-D7EC6D04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3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2731B9-C7D7-4CE4-918A-D6C84C0F0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118C4-79A9-4D9F-8FAA-1795D3A53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36BA4-882E-405F-B59D-EAB53A41C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288D-0379-47CA-BEEE-4EE18FAEF10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2BD8E-443D-42DC-80A1-5094F8AC5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0CF24-060C-417C-A7FF-3F2C0576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3F7-7D7D-45F5-B671-D7EC6D04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38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907" y="1956122"/>
            <a:ext cx="6700949" cy="23149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5000" b="1" i="0" baseline="0">
                <a:solidFill>
                  <a:srgbClr val="275BA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78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907" y="1956122"/>
            <a:ext cx="6700949" cy="23149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5000" b="1" i="0" baseline="0">
                <a:solidFill>
                  <a:srgbClr val="275BA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18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508" y="1215342"/>
            <a:ext cx="11559250" cy="4780344"/>
          </a:xfrm>
        </p:spPr>
        <p:txBody>
          <a:bodyPr>
            <a:no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073564C-3743-A941-967A-321EB4B79156}"/>
              </a:ext>
            </a:extLst>
          </p:cNvPr>
          <p:cNvSpPr txBox="1">
            <a:spLocks/>
          </p:cNvSpPr>
          <p:nvPr userDrawn="1"/>
        </p:nvSpPr>
        <p:spPr>
          <a:xfrm>
            <a:off x="8229636" y="6264263"/>
            <a:ext cx="36511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352CE7-853F-1C42-9A0C-BF2ECDE85E28}" type="slidenum">
              <a:rPr lang="en-US" sz="140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‹#›</a:t>
            </a:fld>
            <a:endParaRPr lang="en-US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531E71-811D-D045-81EE-9AA88E66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08" y="274639"/>
            <a:ext cx="11559250" cy="94070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 baseline="0">
                <a:solidFill>
                  <a:srgbClr val="275BA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4959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70" y="605642"/>
            <a:ext cx="10295907" cy="3230088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>
              <a:defRPr sz="8000" b="1" cap="none" baseline="0">
                <a:solidFill>
                  <a:srgbClr val="275BA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369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508" y="1446835"/>
            <a:ext cx="5708892" cy="4444679"/>
          </a:xfrm>
        </p:spPr>
        <p:txBody>
          <a:bodyPr>
            <a:no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446835"/>
            <a:ext cx="5585427" cy="4444679"/>
          </a:xfrm>
        </p:spPr>
        <p:txBody>
          <a:bodyPr>
            <a:no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FB30BD-0003-4E43-9292-20DE47DA1708}"/>
              </a:ext>
            </a:extLst>
          </p:cNvPr>
          <p:cNvSpPr txBox="1">
            <a:spLocks/>
          </p:cNvSpPr>
          <p:nvPr userDrawn="1"/>
        </p:nvSpPr>
        <p:spPr>
          <a:xfrm>
            <a:off x="285508" y="228612"/>
            <a:ext cx="11559251" cy="986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Click to edit Title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073564C-3743-A941-967A-321EB4B79156}"/>
              </a:ext>
            </a:extLst>
          </p:cNvPr>
          <p:cNvSpPr txBox="1">
            <a:spLocks/>
          </p:cNvSpPr>
          <p:nvPr userDrawn="1"/>
        </p:nvSpPr>
        <p:spPr>
          <a:xfrm>
            <a:off x="8229636" y="6264263"/>
            <a:ext cx="36511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352CE7-853F-1C42-9A0C-BF2ECDE85E28}" type="slidenum">
              <a:rPr lang="en-US" sz="140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‹#›</a:t>
            </a:fld>
            <a:endParaRPr lang="en-US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63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508" y="1290609"/>
            <a:ext cx="5711009" cy="455491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508" y="1769548"/>
            <a:ext cx="5711009" cy="4202989"/>
          </a:xfrm>
        </p:spPr>
        <p:txBody>
          <a:bodyPr>
            <a:no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90613"/>
            <a:ext cx="5589658" cy="455491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757975"/>
            <a:ext cx="5589658" cy="4214562"/>
          </a:xfrm>
        </p:spPr>
        <p:txBody>
          <a:bodyPr>
            <a:no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A19E668-3ADD-E542-A7BE-1BE8E131B147}"/>
              </a:ext>
            </a:extLst>
          </p:cNvPr>
          <p:cNvSpPr txBox="1">
            <a:spLocks/>
          </p:cNvSpPr>
          <p:nvPr userDrawn="1"/>
        </p:nvSpPr>
        <p:spPr>
          <a:xfrm>
            <a:off x="285508" y="228612"/>
            <a:ext cx="11559251" cy="986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Click to edit Title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073564C-3743-A941-967A-321EB4B79156}"/>
              </a:ext>
            </a:extLst>
          </p:cNvPr>
          <p:cNvSpPr txBox="1">
            <a:spLocks/>
          </p:cNvSpPr>
          <p:nvPr userDrawn="1"/>
        </p:nvSpPr>
        <p:spPr>
          <a:xfrm>
            <a:off x="8229636" y="6264263"/>
            <a:ext cx="36511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352CE7-853F-1C42-9A0C-BF2ECDE85E28}" type="slidenum">
              <a:rPr lang="en-US" sz="140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‹#›</a:t>
            </a:fld>
            <a:endParaRPr lang="en-US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55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190B6189-A4B3-6B4F-94EE-201DEBC909E8}"/>
              </a:ext>
            </a:extLst>
          </p:cNvPr>
          <p:cNvSpPr txBox="1">
            <a:spLocks/>
          </p:cNvSpPr>
          <p:nvPr userDrawn="1"/>
        </p:nvSpPr>
        <p:spPr>
          <a:xfrm>
            <a:off x="285508" y="228612"/>
            <a:ext cx="11559251" cy="986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Click to edit Title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3564C-3743-A941-967A-321EB4B79156}"/>
              </a:ext>
            </a:extLst>
          </p:cNvPr>
          <p:cNvSpPr txBox="1">
            <a:spLocks/>
          </p:cNvSpPr>
          <p:nvPr userDrawn="1"/>
        </p:nvSpPr>
        <p:spPr>
          <a:xfrm>
            <a:off x="8229636" y="6264263"/>
            <a:ext cx="36511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352CE7-853F-1C42-9A0C-BF2ECDE85E28}" type="slidenum">
              <a:rPr lang="en-US" sz="140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‹#›</a:t>
            </a:fld>
            <a:endParaRPr lang="en-US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60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ED9B204-4B01-764A-85E4-98B6CF2155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80152" y="5700409"/>
            <a:ext cx="4541661" cy="993882"/>
          </a:xfrm>
        </p:spPr>
        <p:txBody>
          <a:bodyPr anchor="b" anchorCtr="0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073564C-3743-A941-967A-321EB4B79156}"/>
              </a:ext>
            </a:extLst>
          </p:cNvPr>
          <p:cNvSpPr txBox="1">
            <a:spLocks/>
          </p:cNvSpPr>
          <p:nvPr userDrawn="1"/>
        </p:nvSpPr>
        <p:spPr>
          <a:xfrm>
            <a:off x="8229636" y="6264263"/>
            <a:ext cx="36511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352CE7-853F-1C42-9A0C-BF2ECDE85E28}" type="slidenum">
              <a:rPr lang="en-US" sz="140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‹#›</a:t>
            </a:fld>
            <a:endParaRPr lang="en-US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1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7B4B-98F4-4CC9-A955-26B2810C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F3F3E-66F3-4645-A271-1969891ED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8D9E6-D3DB-4963-9BFE-96DCE1BE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288D-0379-47CA-BEEE-4EE18FAEF10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87BEB-E306-4953-80A1-BD290659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F8F11-E0DB-4EDE-831C-8D9AC1A6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3F7-7D7D-45F5-B671-D7EC6D04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94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41" y="523631"/>
            <a:ext cx="4273445" cy="4894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87754"/>
            <a:ext cx="7078026" cy="5203760"/>
          </a:xfrm>
        </p:spPr>
        <p:txBody>
          <a:bodyPr>
            <a:no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241" y="1013070"/>
            <a:ext cx="4273445" cy="4878444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073564C-3743-A941-967A-321EB4B79156}"/>
              </a:ext>
            </a:extLst>
          </p:cNvPr>
          <p:cNvSpPr txBox="1">
            <a:spLocks/>
          </p:cNvSpPr>
          <p:nvPr userDrawn="1"/>
        </p:nvSpPr>
        <p:spPr>
          <a:xfrm>
            <a:off x="8229636" y="6264263"/>
            <a:ext cx="36511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352CE7-853F-1C42-9A0C-BF2ECDE85E28}" type="slidenum">
              <a:rPr lang="en-US" sz="140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‹#›</a:t>
            </a:fld>
            <a:endParaRPr lang="en-US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3246FC-742A-6C41-9D4A-7887B6E2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316" y="523631"/>
            <a:ext cx="4273442" cy="4894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4FF0C9-FAB4-2247-B9E6-FB5869143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42" y="687754"/>
            <a:ext cx="7077374" cy="5215335"/>
          </a:xfrm>
        </p:spPr>
        <p:txBody>
          <a:bodyPr>
            <a:no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D5AE4F5-8C2A-9A4D-9AF9-0ED70AFF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71316" y="1013069"/>
            <a:ext cx="4273442" cy="4890019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073564C-3743-A941-967A-321EB4B79156}"/>
              </a:ext>
            </a:extLst>
          </p:cNvPr>
          <p:cNvSpPr txBox="1">
            <a:spLocks/>
          </p:cNvSpPr>
          <p:nvPr userDrawn="1"/>
        </p:nvSpPr>
        <p:spPr>
          <a:xfrm>
            <a:off x="8229636" y="6264263"/>
            <a:ext cx="36511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352CE7-853F-1C42-9A0C-BF2ECDE85E28}" type="slidenum">
              <a:rPr lang="en-US" sz="140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‹#›</a:t>
            </a:fld>
            <a:endParaRPr lang="en-US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6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cen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509188"/>
            <a:ext cx="7315200" cy="5667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3876528"/>
          </a:xfrm>
        </p:spPr>
        <p:txBody>
          <a:bodyPr/>
          <a:lstStyle>
            <a:lvl1pPr marL="0" indent="0">
              <a:buNone/>
              <a:defRPr sz="3500" baseline="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079731"/>
            <a:ext cx="7315200" cy="401944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073564C-3743-A941-967A-321EB4B79156}"/>
              </a:ext>
            </a:extLst>
          </p:cNvPr>
          <p:cNvSpPr txBox="1">
            <a:spLocks/>
          </p:cNvSpPr>
          <p:nvPr userDrawn="1"/>
        </p:nvSpPr>
        <p:spPr>
          <a:xfrm>
            <a:off x="8229636" y="6264263"/>
            <a:ext cx="36511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352CE7-853F-1C42-9A0C-BF2ECDE85E28}" type="slidenum">
              <a:rPr lang="en-US" sz="140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‹#›</a:t>
            </a:fld>
            <a:endParaRPr lang="en-US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22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66593" y="543442"/>
            <a:ext cx="4255016" cy="488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6593" y="1031632"/>
            <a:ext cx="4255016" cy="4914690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70391" y="543441"/>
            <a:ext cx="6938510" cy="5402881"/>
          </a:xfrm>
        </p:spPr>
        <p:txBody>
          <a:bodyPr/>
          <a:lstStyle>
            <a:lvl1pPr marL="0" indent="0">
              <a:buNone/>
              <a:defRPr sz="3500" baseline="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073564C-3743-A941-967A-321EB4B79156}"/>
              </a:ext>
            </a:extLst>
          </p:cNvPr>
          <p:cNvSpPr txBox="1">
            <a:spLocks/>
          </p:cNvSpPr>
          <p:nvPr userDrawn="1"/>
        </p:nvSpPr>
        <p:spPr>
          <a:xfrm>
            <a:off x="8229636" y="6264263"/>
            <a:ext cx="36511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352CE7-853F-1C42-9A0C-BF2ECDE85E28}" type="slidenum">
              <a:rPr lang="en-US" sz="140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‹#›</a:t>
            </a:fld>
            <a:endParaRPr lang="en-US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43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3C2370E-3102-0B4D-B751-D43B5C15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65" y="543442"/>
            <a:ext cx="4372676" cy="488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093DA3A-C31A-2F4D-B65F-276860996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165" y="1031631"/>
            <a:ext cx="4372676" cy="4836733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1EB86C0-AAC4-6545-BD7C-A4FBB87FC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3064" y="543441"/>
            <a:ext cx="6987771" cy="5324924"/>
          </a:xfrm>
        </p:spPr>
        <p:txBody>
          <a:bodyPr/>
          <a:lstStyle>
            <a:lvl1pPr marL="0" indent="0">
              <a:buNone/>
              <a:defRPr sz="3500" baseline="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073564C-3743-A941-967A-321EB4B79156}"/>
              </a:ext>
            </a:extLst>
          </p:cNvPr>
          <p:cNvSpPr txBox="1">
            <a:spLocks/>
          </p:cNvSpPr>
          <p:nvPr userDrawn="1"/>
        </p:nvSpPr>
        <p:spPr>
          <a:xfrm>
            <a:off x="8229636" y="6264263"/>
            <a:ext cx="36511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352CE7-853F-1C42-9A0C-BF2ECDE85E28}" type="slidenum">
              <a:rPr lang="en-US" sz="140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‹#›</a:t>
            </a:fld>
            <a:endParaRPr lang="en-US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91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508" y="1215342"/>
            <a:ext cx="11559250" cy="4780344"/>
          </a:xfrm>
        </p:spPr>
        <p:txBody>
          <a:bodyPr>
            <a:no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531E71-811D-D045-81EE-9AA88E66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08" y="274639"/>
            <a:ext cx="11559250" cy="94070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2B9CD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073564C-3743-A941-967A-321EB4B79156}"/>
              </a:ext>
            </a:extLst>
          </p:cNvPr>
          <p:cNvSpPr txBox="1">
            <a:spLocks/>
          </p:cNvSpPr>
          <p:nvPr userDrawn="1"/>
        </p:nvSpPr>
        <p:spPr>
          <a:xfrm>
            <a:off x="8229636" y="6264263"/>
            <a:ext cx="36511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352CE7-853F-1C42-9A0C-BF2ECDE85E28}" type="slidenum">
              <a:rPr lang="en-US" sz="140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‹#›</a:t>
            </a:fld>
            <a:endParaRPr lang="en-US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97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508" y="1215342"/>
            <a:ext cx="11559250" cy="4780344"/>
          </a:xfrm>
        </p:spPr>
        <p:txBody>
          <a:bodyPr>
            <a:no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531E71-811D-D045-81EE-9AA88E66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08" y="274639"/>
            <a:ext cx="11559250" cy="94070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289C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073564C-3743-A941-967A-321EB4B79156}"/>
              </a:ext>
            </a:extLst>
          </p:cNvPr>
          <p:cNvSpPr txBox="1">
            <a:spLocks/>
          </p:cNvSpPr>
          <p:nvPr userDrawn="1"/>
        </p:nvSpPr>
        <p:spPr>
          <a:xfrm>
            <a:off x="8229636" y="6264263"/>
            <a:ext cx="36511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352CE7-853F-1C42-9A0C-BF2ECDE85E28}" type="slidenum">
              <a:rPr lang="en-US" sz="140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‹#›</a:t>
            </a:fld>
            <a:endParaRPr lang="en-US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64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508" y="1215342"/>
            <a:ext cx="11559250" cy="4780344"/>
          </a:xfrm>
        </p:spPr>
        <p:txBody>
          <a:bodyPr>
            <a:no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531E71-811D-D045-81EE-9AA88E66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08" y="274639"/>
            <a:ext cx="11559250" cy="94070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073564C-3743-A941-967A-321EB4B79156}"/>
              </a:ext>
            </a:extLst>
          </p:cNvPr>
          <p:cNvSpPr txBox="1">
            <a:spLocks/>
          </p:cNvSpPr>
          <p:nvPr userDrawn="1"/>
        </p:nvSpPr>
        <p:spPr>
          <a:xfrm>
            <a:off x="8229636" y="6264263"/>
            <a:ext cx="36511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352CE7-853F-1C42-9A0C-BF2ECDE85E28}" type="slidenum">
              <a:rPr lang="en-US" sz="140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‹#›</a:t>
            </a:fld>
            <a:endParaRPr lang="en-US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5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464AC-45C9-4466-92C8-CEFF72E90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03D20-CAE6-4AD0-87B6-C932A496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13D62-0321-4BBB-83FA-0FE1D0E0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288D-0379-47CA-BEEE-4EE18FAEF10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381E-B248-486C-9E68-581306F3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6988F-3A20-45F8-B1B7-6875528D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3F7-7D7D-45F5-B671-D7EC6D04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8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318A8-43D3-4114-AC59-0818C158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62E8A-124C-45C4-B9AF-1D07E07E2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FC937-3211-4AEE-BA48-FE4E95DD1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43672-23B5-485E-AC0B-1CD68D3C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288D-0379-47CA-BEEE-4EE18FAEF10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C0DAF-67EE-4DF3-ACC5-7298FDCAB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DD568-CFDA-420B-9C6A-3A7C14FE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3F7-7D7D-45F5-B671-D7EC6D04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9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1D5E-3788-4E13-AA9B-1C8BC545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6E809-FD21-4C8C-B251-F2E3040B4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5AC55-F2F3-4FDC-9109-C282286FB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68D4F-87A9-427A-8201-48EFBA47E5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A05C9-A426-4072-8C61-EE91DC356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FB61E-CCC5-4DC6-946C-58CCE5DC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288D-0379-47CA-BEEE-4EE18FAEF10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E0A1A8-AB83-4A6E-B387-D1FBFC4C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A2FED1-E390-4055-876E-1C367610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3F7-7D7D-45F5-B671-D7EC6D04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7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FD93-B6EE-420D-A739-3FCBFC16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AC3B5-7CA6-4C14-9D2F-B773AB8B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288D-0379-47CA-BEEE-4EE18FAEF10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B59E0-BAF0-4700-A33E-6595FD20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2D5DD-71F0-425D-9A21-76831F07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3F7-7D7D-45F5-B671-D7EC6D04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9906BD-0365-49C5-A2E4-95A274CD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288D-0379-47CA-BEEE-4EE18FAEF10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DD81B9-D926-4443-A694-4C1F153E2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58778-C369-4F2B-96A7-DE8BCFE4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3F7-7D7D-45F5-B671-D7EC6D04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7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956B-B68E-42CE-8A53-3112001F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BDAA8-3316-4646-A5C9-A7A940989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E99F2-C76E-43C1-B728-7A031BB96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23785-97BF-474B-94DB-2D6DF2F7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288D-0379-47CA-BEEE-4EE18FAEF10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9014F-20DA-43E1-BF36-CEA0E209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E0CF2-307A-4515-98D0-B9CCDFB7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3F7-7D7D-45F5-B671-D7EC6D04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9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01E9-7E62-4103-A000-5B0111F4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0A72CB-8119-4D65-9191-79FE986C4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5AB40-C70F-49EE-8E5B-0C4AFDEC8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F835A-A703-4A12-8EDD-155AAFDA7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288D-0379-47CA-BEEE-4EE18FAEF10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2FF18-9607-487A-8BCA-6F846FC0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5ED52-DFD6-4BAE-8806-BFFDA236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3F7-7D7D-45F5-B671-D7EC6D04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1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2C6785-75FF-4E24-BFC4-BA961B2F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40867-7805-4A7D-9711-10D95CAD1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7F43E-1C74-418A-8C0B-362D58E78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288D-0379-47CA-BEEE-4EE18FAEF10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32756-0732-4E0A-9FBF-0AC6E1AC8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557B5-EFE3-4A78-B88D-C51E25451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753F7-7D7D-45F5-B671-D7EC6D04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507" y="1600201"/>
            <a:ext cx="11543819" cy="4268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229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400" kern="1200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nityengagement@ottawa.c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Hana.mohamed1@ottawa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BDA6-2C91-F141-80E3-F67BD37CB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5272"/>
            <a:ext cx="7814668" cy="31137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Segoe UI Semibold"/>
                <a:cs typeface="Segoe UI Semibold"/>
              </a:rPr>
              <a:t>CSSD / COMMUNITY ENGAGEMENT TEAM (CET)</a:t>
            </a:r>
            <a:br>
              <a:rPr lang="en-US" dirty="0">
                <a:latin typeface="Segoe UI Semibold"/>
                <a:cs typeface="Segoe UI Semibold"/>
              </a:rPr>
            </a:br>
            <a:r>
              <a:rPr lang="en-US" sz="3100" dirty="0">
                <a:latin typeface="Segoe UI Semibold"/>
                <a:cs typeface="Segoe UI Semibold"/>
              </a:rPr>
              <a:t>Sandy Hill Community Liaison Committee Presentation</a:t>
            </a:r>
            <a:endParaRPr lang="en-US" sz="3100" i="1" dirty="0">
              <a:solidFill>
                <a:srgbClr val="FF0000"/>
              </a:solidFill>
              <a:latin typeface="Segoe UI Semibold"/>
              <a:cs typeface="Segoe UI Semibold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6D613-4297-8847-9E41-D3C9C428BD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2587" y="5677317"/>
            <a:ext cx="5187607" cy="814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275BAB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275BAB"/>
                </a:solidFill>
                <a:latin typeface="Segoe UI Semilight"/>
                <a:cs typeface="Segoe UI Semilight"/>
              </a:rPr>
              <a:t>Feb,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AFFCC6-3E93-435B-A83D-181A9E9BDFC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2742" y="3307467"/>
            <a:ext cx="3469184" cy="29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1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699E60-BC1F-4099-918D-7A521DA6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07" y="91963"/>
            <a:ext cx="11559250" cy="940703"/>
          </a:xfrm>
        </p:spPr>
        <p:txBody>
          <a:bodyPr/>
          <a:lstStyle/>
          <a:p>
            <a:pPr algn="ctr"/>
            <a:r>
              <a:rPr lang="en-US" dirty="0"/>
              <a:t>What we’ve seen (May 1</a:t>
            </a:r>
            <a:r>
              <a:rPr lang="en-US" baseline="30000" dirty="0"/>
              <a:t>st</a:t>
            </a:r>
            <a:r>
              <a:rPr lang="en-US" dirty="0"/>
              <a:t> – Nov 30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75BA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2022</a:t>
            </a:r>
            <a:r>
              <a:rPr lang="en-US" dirty="0"/>
              <a:t>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84542E9-6AF9-4145-B422-4CD51AD9B2C4}"/>
              </a:ext>
            </a:extLst>
          </p:cNvPr>
          <p:cNvSpPr/>
          <p:nvPr/>
        </p:nvSpPr>
        <p:spPr>
          <a:xfrm>
            <a:off x="2648160" y="917629"/>
            <a:ext cx="9004634" cy="1520352"/>
          </a:xfrm>
          <a:prstGeom prst="roundRect">
            <a:avLst>
              <a:gd name="adj" fmla="val 16239"/>
            </a:avLst>
          </a:prstGeom>
          <a:gradFill flip="none" rotWithShape="1">
            <a:gsLst>
              <a:gs pos="0">
                <a:srgbClr val="06FBBA">
                  <a:lumMod val="10000"/>
                  <a:lumOff val="90000"/>
                </a:srgbClr>
              </a:gs>
              <a:gs pos="100000">
                <a:srgbClr val="01B0EF">
                  <a:lumMod val="10000"/>
                  <a:lumOff val="9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gradFill flip="none" rotWithShape="1">
              <a:gsLst>
                <a:gs pos="0">
                  <a:srgbClr val="01B0EF"/>
                </a:gs>
                <a:gs pos="100000">
                  <a:srgbClr val="1BC99A"/>
                </a:gs>
              </a:gsLst>
              <a:lin ang="18900000" scaled="1"/>
              <a:tileRect/>
            </a:gra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BC99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1EED76-D8C9-420E-B35C-3BE2B7837345}"/>
              </a:ext>
            </a:extLst>
          </p:cNvPr>
          <p:cNvSpPr/>
          <p:nvPr/>
        </p:nvSpPr>
        <p:spPr>
          <a:xfrm>
            <a:off x="414021" y="727944"/>
            <a:ext cx="1813575" cy="1688065"/>
          </a:xfrm>
          <a:prstGeom prst="roundRect">
            <a:avLst>
              <a:gd name="adj" fmla="val 16239"/>
            </a:avLst>
          </a:prstGeom>
          <a:gradFill flip="none" rotWithShape="1">
            <a:gsLst>
              <a:gs pos="0">
                <a:srgbClr val="1BC99A"/>
              </a:gs>
              <a:gs pos="100000">
                <a:srgbClr val="01B0EF"/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gradFill flip="none" rotWithShape="1">
              <a:gsLst>
                <a:gs pos="0">
                  <a:srgbClr val="01B0EF"/>
                </a:gs>
                <a:gs pos="100000">
                  <a:srgbClr val="1BC99A"/>
                </a:gs>
              </a:gsLst>
              <a:lin ang="18900000" scaled="1"/>
              <a:tileRect/>
            </a:gra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b="1" kern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Activities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800C3D-0A9B-4485-BD54-D18179C349FC}"/>
              </a:ext>
            </a:extLst>
          </p:cNvPr>
          <p:cNvSpPr/>
          <p:nvPr/>
        </p:nvSpPr>
        <p:spPr>
          <a:xfrm>
            <a:off x="3033812" y="1017392"/>
            <a:ext cx="1073216" cy="1157947"/>
          </a:xfrm>
          <a:prstGeom prst="roundRect">
            <a:avLst>
              <a:gd name="adj" fmla="val 50000"/>
            </a:avLst>
          </a:prstGeom>
          <a:solidFill>
            <a:srgbClr val="1B1E20">
              <a:lumMod val="50000"/>
              <a:lumOff val="50000"/>
              <a:alpha val="50000"/>
            </a:srgbClr>
          </a:solidFill>
          <a:ln w="6350" cap="flat" cmpd="sng" algn="ctr">
            <a:solidFill>
              <a:srgbClr val="1B1E20">
                <a:lumMod val="50000"/>
                <a:lumOff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1B0EF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78EA3E-BBD1-43B4-B867-A294518CEBDC}"/>
              </a:ext>
            </a:extLst>
          </p:cNvPr>
          <p:cNvSpPr txBox="1"/>
          <p:nvPr/>
        </p:nvSpPr>
        <p:spPr>
          <a:xfrm>
            <a:off x="4049188" y="1802061"/>
            <a:ext cx="149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Interactions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8EA1EB0-9EE0-4D07-982E-416DB6F7633C}"/>
              </a:ext>
            </a:extLst>
          </p:cNvPr>
          <p:cNvSpPr/>
          <p:nvPr/>
        </p:nvSpPr>
        <p:spPr>
          <a:xfrm>
            <a:off x="5528507" y="1032666"/>
            <a:ext cx="1073251" cy="1126651"/>
          </a:xfrm>
          <a:prstGeom prst="roundRect">
            <a:avLst>
              <a:gd name="adj" fmla="val 50000"/>
            </a:avLst>
          </a:prstGeom>
          <a:solidFill>
            <a:srgbClr val="1B1E20">
              <a:lumMod val="50000"/>
              <a:lumOff val="50000"/>
              <a:alpha val="50000"/>
            </a:srgbClr>
          </a:solidFill>
          <a:ln w="6350" cap="flat" cmpd="sng" algn="ctr">
            <a:solidFill>
              <a:srgbClr val="1B1E20">
                <a:lumMod val="50000"/>
                <a:lumOff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1B0EF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46417C1-5208-415B-83ED-1D90C1E2AADE}"/>
              </a:ext>
            </a:extLst>
          </p:cNvPr>
          <p:cNvSpPr/>
          <p:nvPr/>
        </p:nvSpPr>
        <p:spPr>
          <a:xfrm>
            <a:off x="9070825" y="2058908"/>
            <a:ext cx="361929" cy="484108"/>
          </a:xfrm>
          <a:custGeom>
            <a:avLst/>
            <a:gdLst>
              <a:gd name="connsiteX0" fmla="*/ 1434022 w 2868044"/>
              <a:gd name="connsiteY0" fmla="*/ 2873891 h 2868044"/>
              <a:gd name="connsiteX1" fmla="*/ 1171934 w 2868044"/>
              <a:gd name="connsiteY1" fmla="*/ 2611380 h 2868044"/>
              <a:gd name="connsiteX2" fmla="*/ 1171006 w 2868044"/>
              <a:gd name="connsiteY2" fmla="*/ 2562286 h 2868044"/>
              <a:gd name="connsiteX3" fmla="*/ 1412006 w 2868044"/>
              <a:gd name="connsiteY3" fmla="*/ 2322383 h 2868044"/>
              <a:gd name="connsiteX4" fmla="*/ 1435541 w 2868044"/>
              <a:gd name="connsiteY4" fmla="*/ 2305512 h 2868044"/>
              <a:gd name="connsiteX5" fmla="*/ 1441361 w 2868044"/>
              <a:gd name="connsiteY5" fmla="*/ 2335964 h 2868044"/>
              <a:gd name="connsiteX6" fmla="*/ 1441361 w 2868044"/>
              <a:gd name="connsiteY6" fmla="*/ 2411798 h 2868044"/>
              <a:gd name="connsiteX7" fmla="*/ 1468692 w 2868044"/>
              <a:gd name="connsiteY7" fmla="*/ 2439044 h 2868044"/>
              <a:gd name="connsiteX8" fmla="*/ 2045253 w 2868044"/>
              <a:gd name="connsiteY8" fmla="*/ 2229509 h 2868044"/>
              <a:gd name="connsiteX9" fmla="*/ 2317549 w 2868044"/>
              <a:gd name="connsiteY9" fmla="*/ 1901455 h 2868044"/>
              <a:gd name="connsiteX10" fmla="*/ 2356689 w 2868044"/>
              <a:gd name="connsiteY10" fmla="*/ 1888802 h 2868044"/>
              <a:gd name="connsiteX11" fmla="*/ 2570358 w 2868044"/>
              <a:gd name="connsiteY11" fmla="*/ 1995594 h 2868044"/>
              <a:gd name="connsiteX12" fmla="*/ 2583096 w 2868044"/>
              <a:gd name="connsiteY12" fmla="*/ 2034482 h 2868044"/>
              <a:gd name="connsiteX13" fmla="*/ 1872833 w 2868044"/>
              <a:gd name="connsiteY13" fmla="*/ 2658450 h 2868044"/>
              <a:gd name="connsiteX14" fmla="*/ 1471476 w 2868044"/>
              <a:gd name="connsiteY14" fmla="*/ 2732766 h 2868044"/>
              <a:gd name="connsiteX15" fmla="*/ 1441192 w 2868044"/>
              <a:gd name="connsiteY15" fmla="*/ 2764399 h 2868044"/>
              <a:gd name="connsiteX16" fmla="*/ 1439674 w 2868044"/>
              <a:gd name="connsiteY16" fmla="*/ 2873806 h 2868044"/>
              <a:gd name="connsiteX17" fmla="*/ 1434022 w 2868044"/>
              <a:gd name="connsiteY17" fmla="*/ 2873891 h 2868044"/>
              <a:gd name="connsiteX18" fmla="*/ 0 w 2868044"/>
              <a:gd name="connsiteY18" fmla="*/ 1434301 h 2868044"/>
              <a:gd name="connsiteX19" fmla="*/ 109407 w 2868044"/>
              <a:gd name="connsiteY19" fmla="*/ 1435819 h 2868044"/>
              <a:gd name="connsiteX20" fmla="*/ 141125 w 2868044"/>
              <a:gd name="connsiteY20" fmla="*/ 1466103 h 2868044"/>
              <a:gd name="connsiteX21" fmla="*/ 215525 w 2868044"/>
              <a:gd name="connsiteY21" fmla="*/ 1867460 h 2868044"/>
              <a:gd name="connsiteX22" fmla="*/ 839493 w 2868044"/>
              <a:gd name="connsiteY22" fmla="*/ 2577638 h 2868044"/>
              <a:gd name="connsiteX23" fmla="*/ 878381 w 2868044"/>
              <a:gd name="connsiteY23" fmla="*/ 2564901 h 2868044"/>
              <a:gd name="connsiteX24" fmla="*/ 985173 w 2868044"/>
              <a:gd name="connsiteY24" fmla="*/ 2351232 h 2868044"/>
              <a:gd name="connsiteX25" fmla="*/ 972520 w 2868044"/>
              <a:gd name="connsiteY25" fmla="*/ 2312091 h 2868044"/>
              <a:gd name="connsiteX26" fmla="*/ 644382 w 2868044"/>
              <a:gd name="connsiteY26" fmla="*/ 2039796 h 2868044"/>
              <a:gd name="connsiteX27" fmla="*/ 434846 w 2868044"/>
              <a:gd name="connsiteY27" fmla="*/ 1463235 h 2868044"/>
              <a:gd name="connsiteX28" fmla="*/ 462093 w 2868044"/>
              <a:gd name="connsiteY28" fmla="*/ 1435904 h 2868044"/>
              <a:gd name="connsiteX29" fmla="*/ 537927 w 2868044"/>
              <a:gd name="connsiteY29" fmla="*/ 1435904 h 2868044"/>
              <a:gd name="connsiteX30" fmla="*/ 568379 w 2868044"/>
              <a:gd name="connsiteY30" fmla="*/ 1430083 h 2868044"/>
              <a:gd name="connsiteX31" fmla="*/ 551508 w 2868044"/>
              <a:gd name="connsiteY31" fmla="*/ 1406549 h 2868044"/>
              <a:gd name="connsiteX32" fmla="*/ 311605 w 2868044"/>
              <a:gd name="connsiteY32" fmla="*/ 1165548 h 2868044"/>
              <a:gd name="connsiteX33" fmla="*/ 262510 w 2868044"/>
              <a:gd name="connsiteY33" fmla="*/ 1166476 h 2868044"/>
              <a:gd name="connsiteX34" fmla="*/ 0 w 2868044"/>
              <a:gd name="connsiteY34" fmla="*/ 1428649 h 2868044"/>
              <a:gd name="connsiteX35" fmla="*/ 0 w 2868044"/>
              <a:gd name="connsiteY35" fmla="*/ 1434301 h 2868044"/>
              <a:gd name="connsiteX36" fmla="*/ 2018007 w 2868044"/>
              <a:gd name="connsiteY36" fmla="*/ 1436494 h 2868044"/>
              <a:gd name="connsiteX37" fmla="*/ 1440433 w 2868044"/>
              <a:gd name="connsiteY37" fmla="*/ 855884 h 2868044"/>
              <a:gd name="connsiteX38" fmla="*/ 861172 w 2868044"/>
              <a:gd name="connsiteY38" fmla="*/ 1432024 h 2868044"/>
              <a:gd name="connsiteX39" fmla="*/ 1438746 w 2868044"/>
              <a:gd name="connsiteY39" fmla="*/ 2014068 h 2868044"/>
              <a:gd name="connsiteX40" fmla="*/ 2018007 w 2868044"/>
              <a:gd name="connsiteY40" fmla="*/ 1436494 h 2868044"/>
              <a:gd name="connsiteX41" fmla="*/ 2860031 w 2868044"/>
              <a:gd name="connsiteY41" fmla="*/ 1432530 h 2868044"/>
              <a:gd name="connsiteX42" fmla="*/ 2770109 w 2868044"/>
              <a:gd name="connsiteY42" fmla="*/ 1432614 h 2868044"/>
              <a:gd name="connsiteX43" fmla="*/ 2738139 w 2868044"/>
              <a:gd name="connsiteY43" fmla="*/ 1402668 h 2868044"/>
              <a:gd name="connsiteX44" fmla="*/ 2662895 w 2868044"/>
              <a:gd name="connsiteY44" fmla="*/ 998527 h 2868044"/>
              <a:gd name="connsiteX45" fmla="*/ 2039601 w 2868044"/>
              <a:gd name="connsiteY45" fmla="*/ 290711 h 2868044"/>
              <a:gd name="connsiteX46" fmla="*/ 2000798 w 2868044"/>
              <a:gd name="connsiteY46" fmla="*/ 303785 h 2868044"/>
              <a:gd name="connsiteX47" fmla="*/ 1893837 w 2868044"/>
              <a:gd name="connsiteY47" fmla="*/ 517455 h 2868044"/>
              <a:gd name="connsiteX48" fmla="*/ 1906912 w 2868044"/>
              <a:gd name="connsiteY48" fmla="*/ 556426 h 2868044"/>
              <a:gd name="connsiteX49" fmla="*/ 2280855 w 2868044"/>
              <a:gd name="connsiteY49" fmla="*/ 892916 h 2868044"/>
              <a:gd name="connsiteX50" fmla="*/ 2444333 w 2868044"/>
              <a:gd name="connsiteY50" fmla="*/ 1405874 h 2868044"/>
              <a:gd name="connsiteX51" fmla="*/ 2419280 w 2868044"/>
              <a:gd name="connsiteY51" fmla="*/ 1432614 h 2868044"/>
              <a:gd name="connsiteX52" fmla="*/ 2332142 w 2868044"/>
              <a:gd name="connsiteY52" fmla="*/ 1432445 h 2868044"/>
              <a:gd name="connsiteX53" fmla="*/ 2311222 w 2868044"/>
              <a:gd name="connsiteY53" fmla="*/ 1436326 h 2868044"/>
              <a:gd name="connsiteX54" fmla="*/ 2322188 w 2868044"/>
              <a:gd name="connsiteY54" fmla="*/ 1456402 h 2868044"/>
              <a:gd name="connsiteX55" fmla="*/ 2572298 w 2868044"/>
              <a:gd name="connsiteY55" fmla="*/ 1707271 h 2868044"/>
              <a:gd name="connsiteX56" fmla="*/ 2611186 w 2868044"/>
              <a:gd name="connsiteY56" fmla="*/ 1707187 h 2868044"/>
              <a:gd name="connsiteX57" fmla="*/ 2861380 w 2868044"/>
              <a:gd name="connsiteY57" fmla="*/ 1456402 h 2868044"/>
              <a:gd name="connsiteX58" fmla="*/ 2873865 w 2868044"/>
              <a:gd name="connsiteY58" fmla="*/ 1442399 h 2868044"/>
              <a:gd name="connsiteX59" fmla="*/ 2860031 w 2868044"/>
              <a:gd name="connsiteY59" fmla="*/ 1432530 h 2868044"/>
              <a:gd name="connsiteX60" fmla="*/ 1437903 w 2868044"/>
              <a:gd name="connsiteY60" fmla="*/ 547063 h 2868044"/>
              <a:gd name="connsiteX61" fmla="*/ 1443892 w 2868044"/>
              <a:gd name="connsiteY61" fmla="*/ 563597 h 2868044"/>
              <a:gd name="connsiteX62" fmla="*/ 1457641 w 2868044"/>
              <a:gd name="connsiteY62" fmla="*/ 555836 h 2868044"/>
              <a:gd name="connsiteX63" fmla="*/ 1716272 w 2868044"/>
              <a:gd name="connsiteY63" fmla="*/ 297628 h 2868044"/>
              <a:gd name="connsiteX64" fmla="*/ 1716525 w 2868044"/>
              <a:gd name="connsiteY64" fmla="*/ 267091 h 2868044"/>
              <a:gd name="connsiteX65" fmla="*/ 1660851 w 2868044"/>
              <a:gd name="connsiteY65" fmla="*/ 211502 h 2868044"/>
              <a:gd name="connsiteX66" fmla="*/ 1460003 w 2868044"/>
              <a:gd name="connsiteY66" fmla="*/ 10823 h 2868044"/>
              <a:gd name="connsiteX67" fmla="*/ 1441867 w 2868044"/>
              <a:gd name="connsiteY67" fmla="*/ 1122 h 2868044"/>
              <a:gd name="connsiteX68" fmla="*/ 1437818 w 2868044"/>
              <a:gd name="connsiteY68" fmla="*/ 19174 h 2868044"/>
              <a:gd name="connsiteX69" fmla="*/ 1438071 w 2868044"/>
              <a:gd name="connsiteY69" fmla="*/ 103528 h 2868044"/>
              <a:gd name="connsiteX70" fmla="*/ 1408379 w 2868044"/>
              <a:gd name="connsiteY70" fmla="*/ 135752 h 2868044"/>
              <a:gd name="connsiteX71" fmla="*/ 1009467 w 2868044"/>
              <a:gd name="connsiteY71" fmla="*/ 208971 h 2868044"/>
              <a:gd name="connsiteX72" fmla="*/ 296336 w 2868044"/>
              <a:gd name="connsiteY72" fmla="*/ 833952 h 2868044"/>
              <a:gd name="connsiteX73" fmla="*/ 308905 w 2868044"/>
              <a:gd name="connsiteY73" fmla="*/ 872924 h 2868044"/>
              <a:gd name="connsiteX74" fmla="*/ 512705 w 2868044"/>
              <a:gd name="connsiteY74" fmla="*/ 974317 h 2868044"/>
              <a:gd name="connsiteX75" fmla="*/ 566607 w 2868044"/>
              <a:gd name="connsiteY75" fmla="*/ 956940 h 2868044"/>
              <a:gd name="connsiteX76" fmla="*/ 1368985 w 2868044"/>
              <a:gd name="connsiteY76" fmla="*/ 433860 h 2868044"/>
              <a:gd name="connsiteX77" fmla="*/ 1437649 w 2868044"/>
              <a:gd name="connsiteY77" fmla="*/ 499234 h 2868044"/>
              <a:gd name="connsiteX78" fmla="*/ 1437903 w 2868044"/>
              <a:gd name="connsiteY78" fmla="*/ 547063 h 286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868044" h="2868044">
                <a:moveTo>
                  <a:pt x="1434022" y="2873891"/>
                </a:moveTo>
                <a:cubicBezTo>
                  <a:pt x="1346800" y="2786247"/>
                  <a:pt x="1260084" y="2698096"/>
                  <a:pt x="1171934" y="2611380"/>
                </a:cubicBezTo>
                <a:cubicBezTo>
                  <a:pt x="1153207" y="2592991"/>
                  <a:pt x="1150845" y="2581856"/>
                  <a:pt x="1171006" y="2562286"/>
                </a:cubicBezTo>
                <a:cubicBezTo>
                  <a:pt x="1252239" y="2483246"/>
                  <a:pt x="1331616" y="2402350"/>
                  <a:pt x="1412006" y="2322383"/>
                </a:cubicBezTo>
                <a:cubicBezTo>
                  <a:pt x="1419007" y="2315381"/>
                  <a:pt x="1425756" y="2301547"/>
                  <a:pt x="1435541" y="2305512"/>
                </a:cubicBezTo>
                <a:cubicBezTo>
                  <a:pt x="1447434" y="2310320"/>
                  <a:pt x="1441108" y="2325419"/>
                  <a:pt x="1441361" y="2335964"/>
                </a:cubicBezTo>
                <a:cubicBezTo>
                  <a:pt x="1442120" y="2361270"/>
                  <a:pt x="1442626" y="2386576"/>
                  <a:pt x="1441361" y="2411798"/>
                </a:cubicBezTo>
                <a:cubicBezTo>
                  <a:pt x="1440264" y="2432549"/>
                  <a:pt x="1447519" y="2440141"/>
                  <a:pt x="1468692" y="2439044"/>
                </a:cubicBezTo>
                <a:cubicBezTo>
                  <a:pt x="1682614" y="2428669"/>
                  <a:pt x="1875532" y="2360933"/>
                  <a:pt x="2045253" y="2229509"/>
                </a:cubicBezTo>
                <a:cubicBezTo>
                  <a:pt x="2160312" y="2140430"/>
                  <a:pt x="2251415" y="2031107"/>
                  <a:pt x="2317549" y="1901455"/>
                </a:cubicBezTo>
                <a:cubicBezTo>
                  <a:pt x="2327671" y="1881716"/>
                  <a:pt x="2337287" y="1878848"/>
                  <a:pt x="2356689" y="1888802"/>
                </a:cubicBezTo>
                <a:cubicBezTo>
                  <a:pt x="2427462" y="1925327"/>
                  <a:pt x="2498657" y="1960925"/>
                  <a:pt x="2570358" y="1995594"/>
                </a:cubicBezTo>
                <a:cubicBezTo>
                  <a:pt x="2590266" y="2005211"/>
                  <a:pt x="2593050" y="2014996"/>
                  <a:pt x="2583096" y="2034482"/>
                </a:cubicBezTo>
                <a:cubicBezTo>
                  <a:pt x="2428643" y="2336301"/>
                  <a:pt x="2190764" y="2542969"/>
                  <a:pt x="1872833" y="2658450"/>
                </a:cubicBezTo>
                <a:cubicBezTo>
                  <a:pt x="1743265" y="2705519"/>
                  <a:pt x="1608889" y="2727958"/>
                  <a:pt x="1471476" y="2732766"/>
                </a:cubicBezTo>
                <a:cubicBezTo>
                  <a:pt x="1448615" y="2733610"/>
                  <a:pt x="1440433" y="2741286"/>
                  <a:pt x="1441192" y="2764399"/>
                </a:cubicBezTo>
                <a:cubicBezTo>
                  <a:pt x="1442373" y="2800840"/>
                  <a:pt x="1440349" y="2837365"/>
                  <a:pt x="1439674" y="2873806"/>
                </a:cubicBezTo>
                <a:cubicBezTo>
                  <a:pt x="1437734" y="2873891"/>
                  <a:pt x="1435878" y="2873891"/>
                  <a:pt x="1434022" y="2873891"/>
                </a:cubicBezTo>
                <a:close/>
                <a:moveTo>
                  <a:pt x="0" y="1434301"/>
                </a:moveTo>
                <a:cubicBezTo>
                  <a:pt x="36525" y="1434976"/>
                  <a:pt x="73051" y="1436916"/>
                  <a:pt x="109407" y="1435819"/>
                </a:cubicBezTo>
                <a:cubicBezTo>
                  <a:pt x="132605" y="1435060"/>
                  <a:pt x="140281" y="1443327"/>
                  <a:pt x="141125" y="1466103"/>
                </a:cubicBezTo>
                <a:cubicBezTo>
                  <a:pt x="146017" y="1603516"/>
                  <a:pt x="168455" y="1737892"/>
                  <a:pt x="215525" y="1867460"/>
                </a:cubicBezTo>
                <a:cubicBezTo>
                  <a:pt x="330922" y="2185391"/>
                  <a:pt x="537674" y="2423186"/>
                  <a:pt x="839493" y="2577638"/>
                </a:cubicBezTo>
                <a:cubicBezTo>
                  <a:pt x="858979" y="2587592"/>
                  <a:pt x="868764" y="2584809"/>
                  <a:pt x="878381" y="2564901"/>
                </a:cubicBezTo>
                <a:cubicBezTo>
                  <a:pt x="913050" y="2493284"/>
                  <a:pt x="948648" y="2422005"/>
                  <a:pt x="985173" y="2351232"/>
                </a:cubicBezTo>
                <a:cubicBezTo>
                  <a:pt x="995211" y="2331830"/>
                  <a:pt x="992259" y="2322214"/>
                  <a:pt x="972520" y="2312091"/>
                </a:cubicBezTo>
                <a:cubicBezTo>
                  <a:pt x="842868" y="2245958"/>
                  <a:pt x="733713" y="2154771"/>
                  <a:pt x="644382" y="2039796"/>
                </a:cubicBezTo>
                <a:cubicBezTo>
                  <a:pt x="512621" y="1870075"/>
                  <a:pt x="445475" y="1676988"/>
                  <a:pt x="434846" y="1463235"/>
                </a:cubicBezTo>
                <a:cubicBezTo>
                  <a:pt x="433834" y="1442062"/>
                  <a:pt x="441426" y="1434807"/>
                  <a:pt x="462093" y="1435904"/>
                </a:cubicBezTo>
                <a:cubicBezTo>
                  <a:pt x="487314" y="1437253"/>
                  <a:pt x="512705" y="1436747"/>
                  <a:pt x="537927" y="1435904"/>
                </a:cubicBezTo>
                <a:cubicBezTo>
                  <a:pt x="548471" y="1435566"/>
                  <a:pt x="563571" y="1441893"/>
                  <a:pt x="568379" y="1430083"/>
                </a:cubicBezTo>
                <a:cubicBezTo>
                  <a:pt x="572344" y="1420298"/>
                  <a:pt x="558509" y="1413550"/>
                  <a:pt x="551508" y="1406549"/>
                </a:cubicBezTo>
                <a:cubicBezTo>
                  <a:pt x="471540" y="1326243"/>
                  <a:pt x="390645" y="1246782"/>
                  <a:pt x="311605" y="1165548"/>
                </a:cubicBezTo>
                <a:cubicBezTo>
                  <a:pt x="292034" y="1145388"/>
                  <a:pt x="280900" y="1147834"/>
                  <a:pt x="262510" y="1166476"/>
                </a:cubicBezTo>
                <a:cubicBezTo>
                  <a:pt x="175794" y="1254711"/>
                  <a:pt x="87644" y="1341427"/>
                  <a:pt x="0" y="1428649"/>
                </a:cubicBezTo>
                <a:cubicBezTo>
                  <a:pt x="0" y="1430505"/>
                  <a:pt x="0" y="1432361"/>
                  <a:pt x="0" y="1434301"/>
                </a:cubicBezTo>
                <a:close/>
                <a:moveTo>
                  <a:pt x="2018007" y="1436494"/>
                </a:moveTo>
                <a:cubicBezTo>
                  <a:pt x="2019609" y="1114092"/>
                  <a:pt x="1767896" y="856643"/>
                  <a:pt x="1440433" y="855884"/>
                </a:cubicBezTo>
                <a:cubicBezTo>
                  <a:pt x="1119128" y="855125"/>
                  <a:pt x="862775" y="1105488"/>
                  <a:pt x="861172" y="1432024"/>
                </a:cubicBezTo>
                <a:cubicBezTo>
                  <a:pt x="859570" y="1754425"/>
                  <a:pt x="1111283" y="2006813"/>
                  <a:pt x="1438746" y="2014068"/>
                </a:cubicBezTo>
                <a:cubicBezTo>
                  <a:pt x="1760136" y="2008247"/>
                  <a:pt x="2016404" y="1763030"/>
                  <a:pt x="2018007" y="1436494"/>
                </a:cubicBezTo>
                <a:close/>
                <a:moveTo>
                  <a:pt x="2860031" y="1432530"/>
                </a:moveTo>
                <a:cubicBezTo>
                  <a:pt x="2830085" y="1432108"/>
                  <a:pt x="2799970" y="1431096"/>
                  <a:pt x="2770109" y="1432614"/>
                </a:cubicBezTo>
                <a:cubicBezTo>
                  <a:pt x="2747249" y="1433795"/>
                  <a:pt x="2738983" y="1425781"/>
                  <a:pt x="2738139" y="1402668"/>
                </a:cubicBezTo>
                <a:cubicBezTo>
                  <a:pt x="2733246" y="1264243"/>
                  <a:pt x="2710555" y="1128939"/>
                  <a:pt x="2662895" y="998527"/>
                </a:cubicBezTo>
                <a:cubicBezTo>
                  <a:pt x="2547161" y="681692"/>
                  <a:pt x="2340662" y="444657"/>
                  <a:pt x="2039601" y="290711"/>
                </a:cubicBezTo>
                <a:cubicBezTo>
                  <a:pt x="2019778" y="280588"/>
                  <a:pt x="2010246" y="284215"/>
                  <a:pt x="2000798" y="303785"/>
                </a:cubicBezTo>
                <a:cubicBezTo>
                  <a:pt x="1966044" y="375402"/>
                  <a:pt x="1930447" y="446682"/>
                  <a:pt x="1893837" y="517455"/>
                </a:cubicBezTo>
                <a:cubicBezTo>
                  <a:pt x="1883630" y="537278"/>
                  <a:pt x="1887595" y="546557"/>
                  <a:pt x="1906912" y="556426"/>
                </a:cubicBezTo>
                <a:cubicBezTo>
                  <a:pt x="2061196" y="635466"/>
                  <a:pt x="2185534" y="748332"/>
                  <a:pt x="2280855" y="892916"/>
                </a:cubicBezTo>
                <a:cubicBezTo>
                  <a:pt x="2383429" y="1048465"/>
                  <a:pt x="2435560" y="1220210"/>
                  <a:pt x="2444333" y="1405874"/>
                </a:cubicBezTo>
                <a:cubicBezTo>
                  <a:pt x="2445261" y="1424853"/>
                  <a:pt x="2439609" y="1433458"/>
                  <a:pt x="2419280" y="1432614"/>
                </a:cubicBezTo>
                <a:cubicBezTo>
                  <a:pt x="2390262" y="1431433"/>
                  <a:pt x="2361160" y="1432192"/>
                  <a:pt x="2332142" y="1432445"/>
                </a:cubicBezTo>
                <a:cubicBezTo>
                  <a:pt x="2324887" y="1432530"/>
                  <a:pt x="2314934" y="1429493"/>
                  <a:pt x="2311222" y="1436326"/>
                </a:cubicBezTo>
                <a:cubicBezTo>
                  <a:pt x="2305992" y="1445942"/>
                  <a:pt x="2316789" y="1450919"/>
                  <a:pt x="2322188" y="1456402"/>
                </a:cubicBezTo>
                <a:cubicBezTo>
                  <a:pt x="2405530" y="1540081"/>
                  <a:pt x="2489378" y="1623170"/>
                  <a:pt x="2572298" y="1707271"/>
                </a:cubicBezTo>
                <a:cubicBezTo>
                  <a:pt x="2587145" y="1722286"/>
                  <a:pt x="2596677" y="1721865"/>
                  <a:pt x="2611186" y="1707187"/>
                </a:cubicBezTo>
                <a:cubicBezTo>
                  <a:pt x="2694190" y="1623170"/>
                  <a:pt x="2777954" y="1539997"/>
                  <a:pt x="2861380" y="1456402"/>
                </a:cubicBezTo>
                <a:cubicBezTo>
                  <a:pt x="2865936" y="1451847"/>
                  <a:pt x="2869985" y="1446701"/>
                  <a:pt x="2873865" y="1442399"/>
                </a:cubicBezTo>
                <a:cubicBezTo>
                  <a:pt x="2874118" y="1430674"/>
                  <a:pt x="2865767" y="1432614"/>
                  <a:pt x="2860031" y="1432530"/>
                </a:cubicBezTo>
                <a:close/>
                <a:moveTo>
                  <a:pt x="1437903" y="547063"/>
                </a:moveTo>
                <a:cubicBezTo>
                  <a:pt x="1438071" y="553137"/>
                  <a:pt x="1435541" y="561994"/>
                  <a:pt x="1443892" y="563597"/>
                </a:cubicBezTo>
                <a:cubicBezTo>
                  <a:pt x="1447856" y="564356"/>
                  <a:pt x="1453930" y="559547"/>
                  <a:pt x="1457641" y="555836"/>
                </a:cubicBezTo>
                <a:cubicBezTo>
                  <a:pt x="1543936" y="469795"/>
                  <a:pt x="1629893" y="383500"/>
                  <a:pt x="1716272" y="297628"/>
                </a:cubicBezTo>
                <a:cubicBezTo>
                  <a:pt x="1727322" y="286662"/>
                  <a:pt x="1727828" y="277973"/>
                  <a:pt x="1716525" y="267091"/>
                </a:cubicBezTo>
                <a:cubicBezTo>
                  <a:pt x="1697629" y="248955"/>
                  <a:pt x="1679409" y="230060"/>
                  <a:pt x="1660851" y="211502"/>
                </a:cubicBezTo>
                <a:cubicBezTo>
                  <a:pt x="1593958" y="144609"/>
                  <a:pt x="1527065" y="77632"/>
                  <a:pt x="1460003" y="10823"/>
                </a:cubicBezTo>
                <a:cubicBezTo>
                  <a:pt x="1455111" y="5931"/>
                  <a:pt x="1450471" y="-3180"/>
                  <a:pt x="1441867" y="1122"/>
                </a:cubicBezTo>
                <a:cubicBezTo>
                  <a:pt x="1435456" y="4412"/>
                  <a:pt x="1437903" y="12932"/>
                  <a:pt x="1437818" y="19174"/>
                </a:cubicBezTo>
                <a:cubicBezTo>
                  <a:pt x="1437565" y="47264"/>
                  <a:pt x="1436553" y="75438"/>
                  <a:pt x="1438071" y="103528"/>
                </a:cubicBezTo>
                <a:cubicBezTo>
                  <a:pt x="1439337" y="126051"/>
                  <a:pt x="1431913" y="134908"/>
                  <a:pt x="1408379" y="135752"/>
                </a:cubicBezTo>
                <a:cubicBezTo>
                  <a:pt x="1271893" y="140476"/>
                  <a:pt x="1138276" y="162576"/>
                  <a:pt x="1009467" y="208971"/>
                </a:cubicBezTo>
                <a:cubicBezTo>
                  <a:pt x="690271" y="324115"/>
                  <a:pt x="451295" y="531120"/>
                  <a:pt x="296336" y="833952"/>
                </a:cubicBezTo>
                <a:cubicBezTo>
                  <a:pt x="286383" y="853353"/>
                  <a:pt x="288913" y="863307"/>
                  <a:pt x="308905" y="872924"/>
                </a:cubicBezTo>
                <a:cubicBezTo>
                  <a:pt x="377232" y="905906"/>
                  <a:pt x="444884" y="940407"/>
                  <a:pt x="512705" y="974317"/>
                </a:cubicBezTo>
                <a:cubicBezTo>
                  <a:pt x="548218" y="992032"/>
                  <a:pt x="547206" y="991441"/>
                  <a:pt x="566607" y="956940"/>
                </a:cubicBezTo>
                <a:cubicBezTo>
                  <a:pt x="743330" y="643480"/>
                  <a:pt x="1009889" y="467264"/>
                  <a:pt x="1368985" y="433860"/>
                </a:cubicBezTo>
                <a:cubicBezTo>
                  <a:pt x="1437481" y="427533"/>
                  <a:pt x="1437649" y="429220"/>
                  <a:pt x="1437649" y="499234"/>
                </a:cubicBezTo>
                <a:cubicBezTo>
                  <a:pt x="1437734" y="515177"/>
                  <a:pt x="1437481" y="531120"/>
                  <a:pt x="1437903" y="547063"/>
                </a:cubicBezTo>
                <a:close/>
              </a:path>
            </a:pathLst>
          </a:custGeom>
          <a:solidFill>
            <a:srgbClr val="F7F5F4"/>
          </a:solidFill>
          <a:ln w="843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1B1E2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D21057-D882-4E1C-89B0-6BC79DEF59B2}"/>
              </a:ext>
            </a:extLst>
          </p:cNvPr>
          <p:cNvSpPr txBox="1"/>
          <p:nvPr/>
        </p:nvSpPr>
        <p:spPr>
          <a:xfrm>
            <a:off x="3136377" y="1335534"/>
            <a:ext cx="898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1B1E20"/>
                </a:solidFill>
                <a:latin typeface="Century Gothic" panose="020B0502020202020204" pitchFamily="34" charset="0"/>
              </a:rPr>
              <a:t>6231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FE13A4-BBA0-4B73-B3AD-F86C24A78EF4}"/>
              </a:ext>
            </a:extLst>
          </p:cNvPr>
          <p:cNvSpPr txBox="1"/>
          <p:nvPr/>
        </p:nvSpPr>
        <p:spPr>
          <a:xfrm>
            <a:off x="6567975" y="1828822"/>
            <a:ext cx="160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Interventions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A113AA-15F0-4B7F-9BA3-FC180A53C7F4}"/>
              </a:ext>
            </a:extLst>
          </p:cNvPr>
          <p:cNvSpPr txBox="1"/>
          <p:nvPr/>
        </p:nvSpPr>
        <p:spPr>
          <a:xfrm>
            <a:off x="5741263" y="1379334"/>
            <a:ext cx="665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1B1E20"/>
                </a:solidFill>
                <a:latin typeface="Century Gothic" panose="020B0502020202020204" pitchFamily="34" charset="0"/>
              </a:rPr>
              <a:t>814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AC3E9C8-FD6B-49D1-904C-955567E752A2}"/>
              </a:ext>
            </a:extLst>
          </p:cNvPr>
          <p:cNvSpPr/>
          <p:nvPr/>
        </p:nvSpPr>
        <p:spPr>
          <a:xfrm>
            <a:off x="8342235" y="988383"/>
            <a:ext cx="1073251" cy="1157947"/>
          </a:xfrm>
          <a:prstGeom prst="roundRect">
            <a:avLst>
              <a:gd name="adj" fmla="val 50000"/>
            </a:avLst>
          </a:prstGeom>
          <a:solidFill>
            <a:srgbClr val="1B1E20">
              <a:lumMod val="50000"/>
              <a:lumOff val="50000"/>
              <a:alpha val="50000"/>
            </a:srgbClr>
          </a:solidFill>
          <a:ln w="6350" cap="flat" cmpd="sng" algn="ctr">
            <a:solidFill>
              <a:srgbClr val="1B1E20">
                <a:lumMod val="50000"/>
                <a:lumOff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1B0EF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8F316D-97CE-443B-913D-EE1ACCD257C4}"/>
              </a:ext>
            </a:extLst>
          </p:cNvPr>
          <p:cNvSpPr txBox="1"/>
          <p:nvPr/>
        </p:nvSpPr>
        <p:spPr>
          <a:xfrm>
            <a:off x="9529358" y="1819319"/>
            <a:ext cx="178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Street Hazards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C42A4D-597D-429B-97F3-89CA7960BCF8}"/>
              </a:ext>
            </a:extLst>
          </p:cNvPr>
          <p:cNvSpPr txBox="1"/>
          <p:nvPr/>
        </p:nvSpPr>
        <p:spPr>
          <a:xfrm>
            <a:off x="8496094" y="1385017"/>
            <a:ext cx="898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1B1E20"/>
                </a:solidFill>
                <a:latin typeface="Century Gothic" panose="020B0502020202020204" pitchFamily="34" charset="0"/>
              </a:rPr>
              <a:t>1768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AF81FD-CCB9-42F6-B315-FB2459CD5C5A}"/>
              </a:ext>
            </a:extLst>
          </p:cNvPr>
          <p:cNvSpPr txBox="1"/>
          <p:nvPr/>
        </p:nvSpPr>
        <p:spPr>
          <a:xfrm>
            <a:off x="5838825" y="2680985"/>
            <a:ext cx="6353175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>
              <a:defRPr/>
            </a:pPr>
            <a:r>
              <a:rPr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Interactions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Open Usage 471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Wellness Check 531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 panose="02020603050405020304" pitchFamily="18" charset="0"/>
              <a:cs typeface="Calibri"/>
            </a:endParaRPr>
          </a:p>
          <a:p>
            <a:pPr lvl="1">
              <a:defRPr/>
            </a:pPr>
            <a:endParaRPr lang="en-US" kern="0" dirty="0">
              <a:ea typeface="Times New Roman" panose="02020603050405020304" pitchFamily="18" charset="0"/>
              <a:cs typeface="Calibri"/>
            </a:endParaRPr>
          </a:p>
          <a:p>
            <a:pPr lvl="1">
              <a:defRPr/>
            </a:pPr>
            <a:r>
              <a:rPr lang="en-US" kern="0" dirty="0">
                <a:ea typeface="Times New Roman" panose="02020603050405020304" pitchFamily="18" charset="0"/>
                <a:cs typeface="Calibri"/>
              </a:rPr>
              <a:t>Interventions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Housing 236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ea typeface="Times New Roman" panose="02020603050405020304" pitchFamily="18" charset="0"/>
                <a:cs typeface="Calibri"/>
              </a:rPr>
              <a:t>Health (Physical) 127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911 Calls 27</a:t>
            </a:r>
          </a:p>
          <a:p>
            <a:pPr marL="631825" lvl="1" indent="-174625">
              <a:buFont typeface="Symbol" panose="05050102010706020507" pitchFamily="18" charset="2"/>
              <a:buChar char=""/>
              <a:defRPr/>
            </a:pPr>
            <a:endParaRPr 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 panose="02020603050405020304" pitchFamily="18" charset="0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57D158-BAFF-D757-7667-BF5AB3791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24" y="2437981"/>
            <a:ext cx="5382376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1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699E60-BC1F-4099-918D-7A521DA6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07" y="91963"/>
            <a:ext cx="11559250" cy="940703"/>
          </a:xfrm>
        </p:spPr>
        <p:txBody>
          <a:bodyPr/>
          <a:lstStyle/>
          <a:p>
            <a:pPr algn="ctr"/>
            <a:r>
              <a:rPr lang="en-US" dirty="0"/>
              <a:t>What we’ve seen (May 1</a:t>
            </a:r>
            <a:r>
              <a:rPr lang="en-US" baseline="30000" dirty="0"/>
              <a:t>st</a:t>
            </a:r>
            <a:r>
              <a:rPr lang="en-US" dirty="0"/>
              <a:t> – Nov 30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75BA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2023</a:t>
            </a:r>
            <a:r>
              <a:rPr lang="en-US" dirty="0"/>
              <a:t>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84542E9-6AF9-4145-B422-4CD51AD9B2C4}"/>
              </a:ext>
            </a:extLst>
          </p:cNvPr>
          <p:cNvSpPr/>
          <p:nvPr/>
        </p:nvSpPr>
        <p:spPr>
          <a:xfrm>
            <a:off x="2648160" y="917629"/>
            <a:ext cx="9004634" cy="1520352"/>
          </a:xfrm>
          <a:prstGeom prst="roundRect">
            <a:avLst>
              <a:gd name="adj" fmla="val 16239"/>
            </a:avLst>
          </a:prstGeom>
          <a:gradFill flip="none" rotWithShape="1">
            <a:gsLst>
              <a:gs pos="0">
                <a:srgbClr val="06FBBA">
                  <a:lumMod val="10000"/>
                  <a:lumOff val="90000"/>
                </a:srgbClr>
              </a:gs>
              <a:gs pos="100000">
                <a:srgbClr val="01B0EF">
                  <a:lumMod val="10000"/>
                  <a:lumOff val="9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gradFill flip="none" rotWithShape="1">
              <a:gsLst>
                <a:gs pos="0">
                  <a:srgbClr val="01B0EF"/>
                </a:gs>
                <a:gs pos="100000">
                  <a:srgbClr val="1BC99A"/>
                </a:gs>
              </a:gsLst>
              <a:lin ang="18900000" scaled="1"/>
              <a:tileRect/>
            </a:gra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BC99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1EED76-D8C9-420E-B35C-3BE2B7837345}"/>
              </a:ext>
            </a:extLst>
          </p:cNvPr>
          <p:cNvSpPr/>
          <p:nvPr/>
        </p:nvSpPr>
        <p:spPr>
          <a:xfrm>
            <a:off x="414021" y="727944"/>
            <a:ext cx="1813575" cy="1688065"/>
          </a:xfrm>
          <a:prstGeom prst="roundRect">
            <a:avLst>
              <a:gd name="adj" fmla="val 16239"/>
            </a:avLst>
          </a:prstGeom>
          <a:gradFill flip="none" rotWithShape="1">
            <a:gsLst>
              <a:gs pos="0">
                <a:srgbClr val="1BC99A"/>
              </a:gs>
              <a:gs pos="100000">
                <a:srgbClr val="01B0EF"/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gradFill flip="none" rotWithShape="1">
              <a:gsLst>
                <a:gs pos="0">
                  <a:srgbClr val="01B0EF"/>
                </a:gs>
                <a:gs pos="100000">
                  <a:srgbClr val="1BC99A"/>
                </a:gs>
              </a:gsLst>
              <a:lin ang="18900000" scaled="1"/>
              <a:tileRect/>
            </a:gra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b="1" kern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Activities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800C3D-0A9B-4485-BD54-D18179C349FC}"/>
              </a:ext>
            </a:extLst>
          </p:cNvPr>
          <p:cNvSpPr/>
          <p:nvPr/>
        </p:nvSpPr>
        <p:spPr>
          <a:xfrm>
            <a:off x="3033812" y="1017392"/>
            <a:ext cx="1073216" cy="1157947"/>
          </a:xfrm>
          <a:prstGeom prst="roundRect">
            <a:avLst>
              <a:gd name="adj" fmla="val 50000"/>
            </a:avLst>
          </a:prstGeom>
          <a:solidFill>
            <a:srgbClr val="1B1E20">
              <a:lumMod val="50000"/>
              <a:lumOff val="50000"/>
              <a:alpha val="50000"/>
            </a:srgbClr>
          </a:solidFill>
          <a:ln w="6350" cap="flat" cmpd="sng" algn="ctr">
            <a:solidFill>
              <a:srgbClr val="1B1E20">
                <a:lumMod val="50000"/>
                <a:lumOff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1B0EF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78EA3E-BBD1-43B4-B867-A294518CEBDC}"/>
              </a:ext>
            </a:extLst>
          </p:cNvPr>
          <p:cNvSpPr txBox="1"/>
          <p:nvPr/>
        </p:nvSpPr>
        <p:spPr>
          <a:xfrm>
            <a:off x="4049188" y="1802061"/>
            <a:ext cx="149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Interactions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8EA1EB0-9EE0-4D07-982E-416DB6F7633C}"/>
              </a:ext>
            </a:extLst>
          </p:cNvPr>
          <p:cNvSpPr/>
          <p:nvPr/>
        </p:nvSpPr>
        <p:spPr>
          <a:xfrm>
            <a:off x="5528507" y="1032666"/>
            <a:ext cx="1073251" cy="1126651"/>
          </a:xfrm>
          <a:prstGeom prst="roundRect">
            <a:avLst>
              <a:gd name="adj" fmla="val 50000"/>
            </a:avLst>
          </a:prstGeom>
          <a:solidFill>
            <a:srgbClr val="1B1E20">
              <a:lumMod val="50000"/>
              <a:lumOff val="50000"/>
              <a:alpha val="50000"/>
            </a:srgbClr>
          </a:solidFill>
          <a:ln w="6350" cap="flat" cmpd="sng" algn="ctr">
            <a:solidFill>
              <a:srgbClr val="1B1E20">
                <a:lumMod val="50000"/>
                <a:lumOff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1B0EF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46417C1-5208-415B-83ED-1D90C1E2AADE}"/>
              </a:ext>
            </a:extLst>
          </p:cNvPr>
          <p:cNvSpPr/>
          <p:nvPr/>
        </p:nvSpPr>
        <p:spPr>
          <a:xfrm>
            <a:off x="9070825" y="2058908"/>
            <a:ext cx="361929" cy="484108"/>
          </a:xfrm>
          <a:custGeom>
            <a:avLst/>
            <a:gdLst>
              <a:gd name="connsiteX0" fmla="*/ 1434022 w 2868044"/>
              <a:gd name="connsiteY0" fmla="*/ 2873891 h 2868044"/>
              <a:gd name="connsiteX1" fmla="*/ 1171934 w 2868044"/>
              <a:gd name="connsiteY1" fmla="*/ 2611380 h 2868044"/>
              <a:gd name="connsiteX2" fmla="*/ 1171006 w 2868044"/>
              <a:gd name="connsiteY2" fmla="*/ 2562286 h 2868044"/>
              <a:gd name="connsiteX3" fmla="*/ 1412006 w 2868044"/>
              <a:gd name="connsiteY3" fmla="*/ 2322383 h 2868044"/>
              <a:gd name="connsiteX4" fmla="*/ 1435541 w 2868044"/>
              <a:gd name="connsiteY4" fmla="*/ 2305512 h 2868044"/>
              <a:gd name="connsiteX5" fmla="*/ 1441361 w 2868044"/>
              <a:gd name="connsiteY5" fmla="*/ 2335964 h 2868044"/>
              <a:gd name="connsiteX6" fmla="*/ 1441361 w 2868044"/>
              <a:gd name="connsiteY6" fmla="*/ 2411798 h 2868044"/>
              <a:gd name="connsiteX7" fmla="*/ 1468692 w 2868044"/>
              <a:gd name="connsiteY7" fmla="*/ 2439044 h 2868044"/>
              <a:gd name="connsiteX8" fmla="*/ 2045253 w 2868044"/>
              <a:gd name="connsiteY8" fmla="*/ 2229509 h 2868044"/>
              <a:gd name="connsiteX9" fmla="*/ 2317549 w 2868044"/>
              <a:gd name="connsiteY9" fmla="*/ 1901455 h 2868044"/>
              <a:gd name="connsiteX10" fmla="*/ 2356689 w 2868044"/>
              <a:gd name="connsiteY10" fmla="*/ 1888802 h 2868044"/>
              <a:gd name="connsiteX11" fmla="*/ 2570358 w 2868044"/>
              <a:gd name="connsiteY11" fmla="*/ 1995594 h 2868044"/>
              <a:gd name="connsiteX12" fmla="*/ 2583096 w 2868044"/>
              <a:gd name="connsiteY12" fmla="*/ 2034482 h 2868044"/>
              <a:gd name="connsiteX13" fmla="*/ 1872833 w 2868044"/>
              <a:gd name="connsiteY13" fmla="*/ 2658450 h 2868044"/>
              <a:gd name="connsiteX14" fmla="*/ 1471476 w 2868044"/>
              <a:gd name="connsiteY14" fmla="*/ 2732766 h 2868044"/>
              <a:gd name="connsiteX15" fmla="*/ 1441192 w 2868044"/>
              <a:gd name="connsiteY15" fmla="*/ 2764399 h 2868044"/>
              <a:gd name="connsiteX16" fmla="*/ 1439674 w 2868044"/>
              <a:gd name="connsiteY16" fmla="*/ 2873806 h 2868044"/>
              <a:gd name="connsiteX17" fmla="*/ 1434022 w 2868044"/>
              <a:gd name="connsiteY17" fmla="*/ 2873891 h 2868044"/>
              <a:gd name="connsiteX18" fmla="*/ 0 w 2868044"/>
              <a:gd name="connsiteY18" fmla="*/ 1434301 h 2868044"/>
              <a:gd name="connsiteX19" fmla="*/ 109407 w 2868044"/>
              <a:gd name="connsiteY19" fmla="*/ 1435819 h 2868044"/>
              <a:gd name="connsiteX20" fmla="*/ 141125 w 2868044"/>
              <a:gd name="connsiteY20" fmla="*/ 1466103 h 2868044"/>
              <a:gd name="connsiteX21" fmla="*/ 215525 w 2868044"/>
              <a:gd name="connsiteY21" fmla="*/ 1867460 h 2868044"/>
              <a:gd name="connsiteX22" fmla="*/ 839493 w 2868044"/>
              <a:gd name="connsiteY22" fmla="*/ 2577638 h 2868044"/>
              <a:gd name="connsiteX23" fmla="*/ 878381 w 2868044"/>
              <a:gd name="connsiteY23" fmla="*/ 2564901 h 2868044"/>
              <a:gd name="connsiteX24" fmla="*/ 985173 w 2868044"/>
              <a:gd name="connsiteY24" fmla="*/ 2351232 h 2868044"/>
              <a:gd name="connsiteX25" fmla="*/ 972520 w 2868044"/>
              <a:gd name="connsiteY25" fmla="*/ 2312091 h 2868044"/>
              <a:gd name="connsiteX26" fmla="*/ 644382 w 2868044"/>
              <a:gd name="connsiteY26" fmla="*/ 2039796 h 2868044"/>
              <a:gd name="connsiteX27" fmla="*/ 434846 w 2868044"/>
              <a:gd name="connsiteY27" fmla="*/ 1463235 h 2868044"/>
              <a:gd name="connsiteX28" fmla="*/ 462093 w 2868044"/>
              <a:gd name="connsiteY28" fmla="*/ 1435904 h 2868044"/>
              <a:gd name="connsiteX29" fmla="*/ 537927 w 2868044"/>
              <a:gd name="connsiteY29" fmla="*/ 1435904 h 2868044"/>
              <a:gd name="connsiteX30" fmla="*/ 568379 w 2868044"/>
              <a:gd name="connsiteY30" fmla="*/ 1430083 h 2868044"/>
              <a:gd name="connsiteX31" fmla="*/ 551508 w 2868044"/>
              <a:gd name="connsiteY31" fmla="*/ 1406549 h 2868044"/>
              <a:gd name="connsiteX32" fmla="*/ 311605 w 2868044"/>
              <a:gd name="connsiteY32" fmla="*/ 1165548 h 2868044"/>
              <a:gd name="connsiteX33" fmla="*/ 262510 w 2868044"/>
              <a:gd name="connsiteY33" fmla="*/ 1166476 h 2868044"/>
              <a:gd name="connsiteX34" fmla="*/ 0 w 2868044"/>
              <a:gd name="connsiteY34" fmla="*/ 1428649 h 2868044"/>
              <a:gd name="connsiteX35" fmla="*/ 0 w 2868044"/>
              <a:gd name="connsiteY35" fmla="*/ 1434301 h 2868044"/>
              <a:gd name="connsiteX36" fmla="*/ 2018007 w 2868044"/>
              <a:gd name="connsiteY36" fmla="*/ 1436494 h 2868044"/>
              <a:gd name="connsiteX37" fmla="*/ 1440433 w 2868044"/>
              <a:gd name="connsiteY37" fmla="*/ 855884 h 2868044"/>
              <a:gd name="connsiteX38" fmla="*/ 861172 w 2868044"/>
              <a:gd name="connsiteY38" fmla="*/ 1432024 h 2868044"/>
              <a:gd name="connsiteX39" fmla="*/ 1438746 w 2868044"/>
              <a:gd name="connsiteY39" fmla="*/ 2014068 h 2868044"/>
              <a:gd name="connsiteX40" fmla="*/ 2018007 w 2868044"/>
              <a:gd name="connsiteY40" fmla="*/ 1436494 h 2868044"/>
              <a:gd name="connsiteX41" fmla="*/ 2860031 w 2868044"/>
              <a:gd name="connsiteY41" fmla="*/ 1432530 h 2868044"/>
              <a:gd name="connsiteX42" fmla="*/ 2770109 w 2868044"/>
              <a:gd name="connsiteY42" fmla="*/ 1432614 h 2868044"/>
              <a:gd name="connsiteX43" fmla="*/ 2738139 w 2868044"/>
              <a:gd name="connsiteY43" fmla="*/ 1402668 h 2868044"/>
              <a:gd name="connsiteX44" fmla="*/ 2662895 w 2868044"/>
              <a:gd name="connsiteY44" fmla="*/ 998527 h 2868044"/>
              <a:gd name="connsiteX45" fmla="*/ 2039601 w 2868044"/>
              <a:gd name="connsiteY45" fmla="*/ 290711 h 2868044"/>
              <a:gd name="connsiteX46" fmla="*/ 2000798 w 2868044"/>
              <a:gd name="connsiteY46" fmla="*/ 303785 h 2868044"/>
              <a:gd name="connsiteX47" fmla="*/ 1893837 w 2868044"/>
              <a:gd name="connsiteY47" fmla="*/ 517455 h 2868044"/>
              <a:gd name="connsiteX48" fmla="*/ 1906912 w 2868044"/>
              <a:gd name="connsiteY48" fmla="*/ 556426 h 2868044"/>
              <a:gd name="connsiteX49" fmla="*/ 2280855 w 2868044"/>
              <a:gd name="connsiteY49" fmla="*/ 892916 h 2868044"/>
              <a:gd name="connsiteX50" fmla="*/ 2444333 w 2868044"/>
              <a:gd name="connsiteY50" fmla="*/ 1405874 h 2868044"/>
              <a:gd name="connsiteX51" fmla="*/ 2419280 w 2868044"/>
              <a:gd name="connsiteY51" fmla="*/ 1432614 h 2868044"/>
              <a:gd name="connsiteX52" fmla="*/ 2332142 w 2868044"/>
              <a:gd name="connsiteY52" fmla="*/ 1432445 h 2868044"/>
              <a:gd name="connsiteX53" fmla="*/ 2311222 w 2868044"/>
              <a:gd name="connsiteY53" fmla="*/ 1436326 h 2868044"/>
              <a:gd name="connsiteX54" fmla="*/ 2322188 w 2868044"/>
              <a:gd name="connsiteY54" fmla="*/ 1456402 h 2868044"/>
              <a:gd name="connsiteX55" fmla="*/ 2572298 w 2868044"/>
              <a:gd name="connsiteY55" fmla="*/ 1707271 h 2868044"/>
              <a:gd name="connsiteX56" fmla="*/ 2611186 w 2868044"/>
              <a:gd name="connsiteY56" fmla="*/ 1707187 h 2868044"/>
              <a:gd name="connsiteX57" fmla="*/ 2861380 w 2868044"/>
              <a:gd name="connsiteY57" fmla="*/ 1456402 h 2868044"/>
              <a:gd name="connsiteX58" fmla="*/ 2873865 w 2868044"/>
              <a:gd name="connsiteY58" fmla="*/ 1442399 h 2868044"/>
              <a:gd name="connsiteX59" fmla="*/ 2860031 w 2868044"/>
              <a:gd name="connsiteY59" fmla="*/ 1432530 h 2868044"/>
              <a:gd name="connsiteX60" fmla="*/ 1437903 w 2868044"/>
              <a:gd name="connsiteY60" fmla="*/ 547063 h 2868044"/>
              <a:gd name="connsiteX61" fmla="*/ 1443892 w 2868044"/>
              <a:gd name="connsiteY61" fmla="*/ 563597 h 2868044"/>
              <a:gd name="connsiteX62" fmla="*/ 1457641 w 2868044"/>
              <a:gd name="connsiteY62" fmla="*/ 555836 h 2868044"/>
              <a:gd name="connsiteX63" fmla="*/ 1716272 w 2868044"/>
              <a:gd name="connsiteY63" fmla="*/ 297628 h 2868044"/>
              <a:gd name="connsiteX64" fmla="*/ 1716525 w 2868044"/>
              <a:gd name="connsiteY64" fmla="*/ 267091 h 2868044"/>
              <a:gd name="connsiteX65" fmla="*/ 1660851 w 2868044"/>
              <a:gd name="connsiteY65" fmla="*/ 211502 h 2868044"/>
              <a:gd name="connsiteX66" fmla="*/ 1460003 w 2868044"/>
              <a:gd name="connsiteY66" fmla="*/ 10823 h 2868044"/>
              <a:gd name="connsiteX67" fmla="*/ 1441867 w 2868044"/>
              <a:gd name="connsiteY67" fmla="*/ 1122 h 2868044"/>
              <a:gd name="connsiteX68" fmla="*/ 1437818 w 2868044"/>
              <a:gd name="connsiteY68" fmla="*/ 19174 h 2868044"/>
              <a:gd name="connsiteX69" fmla="*/ 1438071 w 2868044"/>
              <a:gd name="connsiteY69" fmla="*/ 103528 h 2868044"/>
              <a:gd name="connsiteX70" fmla="*/ 1408379 w 2868044"/>
              <a:gd name="connsiteY70" fmla="*/ 135752 h 2868044"/>
              <a:gd name="connsiteX71" fmla="*/ 1009467 w 2868044"/>
              <a:gd name="connsiteY71" fmla="*/ 208971 h 2868044"/>
              <a:gd name="connsiteX72" fmla="*/ 296336 w 2868044"/>
              <a:gd name="connsiteY72" fmla="*/ 833952 h 2868044"/>
              <a:gd name="connsiteX73" fmla="*/ 308905 w 2868044"/>
              <a:gd name="connsiteY73" fmla="*/ 872924 h 2868044"/>
              <a:gd name="connsiteX74" fmla="*/ 512705 w 2868044"/>
              <a:gd name="connsiteY74" fmla="*/ 974317 h 2868044"/>
              <a:gd name="connsiteX75" fmla="*/ 566607 w 2868044"/>
              <a:gd name="connsiteY75" fmla="*/ 956940 h 2868044"/>
              <a:gd name="connsiteX76" fmla="*/ 1368985 w 2868044"/>
              <a:gd name="connsiteY76" fmla="*/ 433860 h 2868044"/>
              <a:gd name="connsiteX77" fmla="*/ 1437649 w 2868044"/>
              <a:gd name="connsiteY77" fmla="*/ 499234 h 2868044"/>
              <a:gd name="connsiteX78" fmla="*/ 1437903 w 2868044"/>
              <a:gd name="connsiteY78" fmla="*/ 547063 h 286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868044" h="2868044">
                <a:moveTo>
                  <a:pt x="1434022" y="2873891"/>
                </a:moveTo>
                <a:cubicBezTo>
                  <a:pt x="1346800" y="2786247"/>
                  <a:pt x="1260084" y="2698096"/>
                  <a:pt x="1171934" y="2611380"/>
                </a:cubicBezTo>
                <a:cubicBezTo>
                  <a:pt x="1153207" y="2592991"/>
                  <a:pt x="1150845" y="2581856"/>
                  <a:pt x="1171006" y="2562286"/>
                </a:cubicBezTo>
                <a:cubicBezTo>
                  <a:pt x="1252239" y="2483246"/>
                  <a:pt x="1331616" y="2402350"/>
                  <a:pt x="1412006" y="2322383"/>
                </a:cubicBezTo>
                <a:cubicBezTo>
                  <a:pt x="1419007" y="2315381"/>
                  <a:pt x="1425756" y="2301547"/>
                  <a:pt x="1435541" y="2305512"/>
                </a:cubicBezTo>
                <a:cubicBezTo>
                  <a:pt x="1447434" y="2310320"/>
                  <a:pt x="1441108" y="2325419"/>
                  <a:pt x="1441361" y="2335964"/>
                </a:cubicBezTo>
                <a:cubicBezTo>
                  <a:pt x="1442120" y="2361270"/>
                  <a:pt x="1442626" y="2386576"/>
                  <a:pt x="1441361" y="2411798"/>
                </a:cubicBezTo>
                <a:cubicBezTo>
                  <a:pt x="1440264" y="2432549"/>
                  <a:pt x="1447519" y="2440141"/>
                  <a:pt x="1468692" y="2439044"/>
                </a:cubicBezTo>
                <a:cubicBezTo>
                  <a:pt x="1682614" y="2428669"/>
                  <a:pt x="1875532" y="2360933"/>
                  <a:pt x="2045253" y="2229509"/>
                </a:cubicBezTo>
                <a:cubicBezTo>
                  <a:pt x="2160312" y="2140430"/>
                  <a:pt x="2251415" y="2031107"/>
                  <a:pt x="2317549" y="1901455"/>
                </a:cubicBezTo>
                <a:cubicBezTo>
                  <a:pt x="2327671" y="1881716"/>
                  <a:pt x="2337287" y="1878848"/>
                  <a:pt x="2356689" y="1888802"/>
                </a:cubicBezTo>
                <a:cubicBezTo>
                  <a:pt x="2427462" y="1925327"/>
                  <a:pt x="2498657" y="1960925"/>
                  <a:pt x="2570358" y="1995594"/>
                </a:cubicBezTo>
                <a:cubicBezTo>
                  <a:pt x="2590266" y="2005211"/>
                  <a:pt x="2593050" y="2014996"/>
                  <a:pt x="2583096" y="2034482"/>
                </a:cubicBezTo>
                <a:cubicBezTo>
                  <a:pt x="2428643" y="2336301"/>
                  <a:pt x="2190764" y="2542969"/>
                  <a:pt x="1872833" y="2658450"/>
                </a:cubicBezTo>
                <a:cubicBezTo>
                  <a:pt x="1743265" y="2705519"/>
                  <a:pt x="1608889" y="2727958"/>
                  <a:pt x="1471476" y="2732766"/>
                </a:cubicBezTo>
                <a:cubicBezTo>
                  <a:pt x="1448615" y="2733610"/>
                  <a:pt x="1440433" y="2741286"/>
                  <a:pt x="1441192" y="2764399"/>
                </a:cubicBezTo>
                <a:cubicBezTo>
                  <a:pt x="1442373" y="2800840"/>
                  <a:pt x="1440349" y="2837365"/>
                  <a:pt x="1439674" y="2873806"/>
                </a:cubicBezTo>
                <a:cubicBezTo>
                  <a:pt x="1437734" y="2873891"/>
                  <a:pt x="1435878" y="2873891"/>
                  <a:pt x="1434022" y="2873891"/>
                </a:cubicBezTo>
                <a:close/>
                <a:moveTo>
                  <a:pt x="0" y="1434301"/>
                </a:moveTo>
                <a:cubicBezTo>
                  <a:pt x="36525" y="1434976"/>
                  <a:pt x="73051" y="1436916"/>
                  <a:pt x="109407" y="1435819"/>
                </a:cubicBezTo>
                <a:cubicBezTo>
                  <a:pt x="132605" y="1435060"/>
                  <a:pt x="140281" y="1443327"/>
                  <a:pt x="141125" y="1466103"/>
                </a:cubicBezTo>
                <a:cubicBezTo>
                  <a:pt x="146017" y="1603516"/>
                  <a:pt x="168455" y="1737892"/>
                  <a:pt x="215525" y="1867460"/>
                </a:cubicBezTo>
                <a:cubicBezTo>
                  <a:pt x="330922" y="2185391"/>
                  <a:pt x="537674" y="2423186"/>
                  <a:pt x="839493" y="2577638"/>
                </a:cubicBezTo>
                <a:cubicBezTo>
                  <a:pt x="858979" y="2587592"/>
                  <a:pt x="868764" y="2584809"/>
                  <a:pt x="878381" y="2564901"/>
                </a:cubicBezTo>
                <a:cubicBezTo>
                  <a:pt x="913050" y="2493284"/>
                  <a:pt x="948648" y="2422005"/>
                  <a:pt x="985173" y="2351232"/>
                </a:cubicBezTo>
                <a:cubicBezTo>
                  <a:pt x="995211" y="2331830"/>
                  <a:pt x="992259" y="2322214"/>
                  <a:pt x="972520" y="2312091"/>
                </a:cubicBezTo>
                <a:cubicBezTo>
                  <a:pt x="842868" y="2245958"/>
                  <a:pt x="733713" y="2154771"/>
                  <a:pt x="644382" y="2039796"/>
                </a:cubicBezTo>
                <a:cubicBezTo>
                  <a:pt x="512621" y="1870075"/>
                  <a:pt x="445475" y="1676988"/>
                  <a:pt x="434846" y="1463235"/>
                </a:cubicBezTo>
                <a:cubicBezTo>
                  <a:pt x="433834" y="1442062"/>
                  <a:pt x="441426" y="1434807"/>
                  <a:pt x="462093" y="1435904"/>
                </a:cubicBezTo>
                <a:cubicBezTo>
                  <a:pt x="487314" y="1437253"/>
                  <a:pt x="512705" y="1436747"/>
                  <a:pt x="537927" y="1435904"/>
                </a:cubicBezTo>
                <a:cubicBezTo>
                  <a:pt x="548471" y="1435566"/>
                  <a:pt x="563571" y="1441893"/>
                  <a:pt x="568379" y="1430083"/>
                </a:cubicBezTo>
                <a:cubicBezTo>
                  <a:pt x="572344" y="1420298"/>
                  <a:pt x="558509" y="1413550"/>
                  <a:pt x="551508" y="1406549"/>
                </a:cubicBezTo>
                <a:cubicBezTo>
                  <a:pt x="471540" y="1326243"/>
                  <a:pt x="390645" y="1246782"/>
                  <a:pt x="311605" y="1165548"/>
                </a:cubicBezTo>
                <a:cubicBezTo>
                  <a:pt x="292034" y="1145388"/>
                  <a:pt x="280900" y="1147834"/>
                  <a:pt x="262510" y="1166476"/>
                </a:cubicBezTo>
                <a:cubicBezTo>
                  <a:pt x="175794" y="1254711"/>
                  <a:pt x="87644" y="1341427"/>
                  <a:pt x="0" y="1428649"/>
                </a:cubicBezTo>
                <a:cubicBezTo>
                  <a:pt x="0" y="1430505"/>
                  <a:pt x="0" y="1432361"/>
                  <a:pt x="0" y="1434301"/>
                </a:cubicBezTo>
                <a:close/>
                <a:moveTo>
                  <a:pt x="2018007" y="1436494"/>
                </a:moveTo>
                <a:cubicBezTo>
                  <a:pt x="2019609" y="1114092"/>
                  <a:pt x="1767896" y="856643"/>
                  <a:pt x="1440433" y="855884"/>
                </a:cubicBezTo>
                <a:cubicBezTo>
                  <a:pt x="1119128" y="855125"/>
                  <a:pt x="862775" y="1105488"/>
                  <a:pt x="861172" y="1432024"/>
                </a:cubicBezTo>
                <a:cubicBezTo>
                  <a:pt x="859570" y="1754425"/>
                  <a:pt x="1111283" y="2006813"/>
                  <a:pt x="1438746" y="2014068"/>
                </a:cubicBezTo>
                <a:cubicBezTo>
                  <a:pt x="1760136" y="2008247"/>
                  <a:pt x="2016404" y="1763030"/>
                  <a:pt x="2018007" y="1436494"/>
                </a:cubicBezTo>
                <a:close/>
                <a:moveTo>
                  <a:pt x="2860031" y="1432530"/>
                </a:moveTo>
                <a:cubicBezTo>
                  <a:pt x="2830085" y="1432108"/>
                  <a:pt x="2799970" y="1431096"/>
                  <a:pt x="2770109" y="1432614"/>
                </a:cubicBezTo>
                <a:cubicBezTo>
                  <a:pt x="2747249" y="1433795"/>
                  <a:pt x="2738983" y="1425781"/>
                  <a:pt x="2738139" y="1402668"/>
                </a:cubicBezTo>
                <a:cubicBezTo>
                  <a:pt x="2733246" y="1264243"/>
                  <a:pt x="2710555" y="1128939"/>
                  <a:pt x="2662895" y="998527"/>
                </a:cubicBezTo>
                <a:cubicBezTo>
                  <a:pt x="2547161" y="681692"/>
                  <a:pt x="2340662" y="444657"/>
                  <a:pt x="2039601" y="290711"/>
                </a:cubicBezTo>
                <a:cubicBezTo>
                  <a:pt x="2019778" y="280588"/>
                  <a:pt x="2010246" y="284215"/>
                  <a:pt x="2000798" y="303785"/>
                </a:cubicBezTo>
                <a:cubicBezTo>
                  <a:pt x="1966044" y="375402"/>
                  <a:pt x="1930447" y="446682"/>
                  <a:pt x="1893837" y="517455"/>
                </a:cubicBezTo>
                <a:cubicBezTo>
                  <a:pt x="1883630" y="537278"/>
                  <a:pt x="1887595" y="546557"/>
                  <a:pt x="1906912" y="556426"/>
                </a:cubicBezTo>
                <a:cubicBezTo>
                  <a:pt x="2061196" y="635466"/>
                  <a:pt x="2185534" y="748332"/>
                  <a:pt x="2280855" y="892916"/>
                </a:cubicBezTo>
                <a:cubicBezTo>
                  <a:pt x="2383429" y="1048465"/>
                  <a:pt x="2435560" y="1220210"/>
                  <a:pt x="2444333" y="1405874"/>
                </a:cubicBezTo>
                <a:cubicBezTo>
                  <a:pt x="2445261" y="1424853"/>
                  <a:pt x="2439609" y="1433458"/>
                  <a:pt x="2419280" y="1432614"/>
                </a:cubicBezTo>
                <a:cubicBezTo>
                  <a:pt x="2390262" y="1431433"/>
                  <a:pt x="2361160" y="1432192"/>
                  <a:pt x="2332142" y="1432445"/>
                </a:cubicBezTo>
                <a:cubicBezTo>
                  <a:pt x="2324887" y="1432530"/>
                  <a:pt x="2314934" y="1429493"/>
                  <a:pt x="2311222" y="1436326"/>
                </a:cubicBezTo>
                <a:cubicBezTo>
                  <a:pt x="2305992" y="1445942"/>
                  <a:pt x="2316789" y="1450919"/>
                  <a:pt x="2322188" y="1456402"/>
                </a:cubicBezTo>
                <a:cubicBezTo>
                  <a:pt x="2405530" y="1540081"/>
                  <a:pt x="2489378" y="1623170"/>
                  <a:pt x="2572298" y="1707271"/>
                </a:cubicBezTo>
                <a:cubicBezTo>
                  <a:pt x="2587145" y="1722286"/>
                  <a:pt x="2596677" y="1721865"/>
                  <a:pt x="2611186" y="1707187"/>
                </a:cubicBezTo>
                <a:cubicBezTo>
                  <a:pt x="2694190" y="1623170"/>
                  <a:pt x="2777954" y="1539997"/>
                  <a:pt x="2861380" y="1456402"/>
                </a:cubicBezTo>
                <a:cubicBezTo>
                  <a:pt x="2865936" y="1451847"/>
                  <a:pt x="2869985" y="1446701"/>
                  <a:pt x="2873865" y="1442399"/>
                </a:cubicBezTo>
                <a:cubicBezTo>
                  <a:pt x="2874118" y="1430674"/>
                  <a:pt x="2865767" y="1432614"/>
                  <a:pt x="2860031" y="1432530"/>
                </a:cubicBezTo>
                <a:close/>
                <a:moveTo>
                  <a:pt x="1437903" y="547063"/>
                </a:moveTo>
                <a:cubicBezTo>
                  <a:pt x="1438071" y="553137"/>
                  <a:pt x="1435541" y="561994"/>
                  <a:pt x="1443892" y="563597"/>
                </a:cubicBezTo>
                <a:cubicBezTo>
                  <a:pt x="1447856" y="564356"/>
                  <a:pt x="1453930" y="559547"/>
                  <a:pt x="1457641" y="555836"/>
                </a:cubicBezTo>
                <a:cubicBezTo>
                  <a:pt x="1543936" y="469795"/>
                  <a:pt x="1629893" y="383500"/>
                  <a:pt x="1716272" y="297628"/>
                </a:cubicBezTo>
                <a:cubicBezTo>
                  <a:pt x="1727322" y="286662"/>
                  <a:pt x="1727828" y="277973"/>
                  <a:pt x="1716525" y="267091"/>
                </a:cubicBezTo>
                <a:cubicBezTo>
                  <a:pt x="1697629" y="248955"/>
                  <a:pt x="1679409" y="230060"/>
                  <a:pt x="1660851" y="211502"/>
                </a:cubicBezTo>
                <a:cubicBezTo>
                  <a:pt x="1593958" y="144609"/>
                  <a:pt x="1527065" y="77632"/>
                  <a:pt x="1460003" y="10823"/>
                </a:cubicBezTo>
                <a:cubicBezTo>
                  <a:pt x="1455111" y="5931"/>
                  <a:pt x="1450471" y="-3180"/>
                  <a:pt x="1441867" y="1122"/>
                </a:cubicBezTo>
                <a:cubicBezTo>
                  <a:pt x="1435456" y="4412"/>
                  <a:pt x="1437903" y="12932"/>
                  <a:pt x="1437818" y="19174"/>
                </a:cubicBezTo>
                <a:cubicBezTo>
                  <a:pt x="1437565" y="47264"/>
                  <a:pt x="1436553" y="75438"/>
                  <a:pt x="1438071" y="103528"/>
                </a:cubicBezTo>
                <a:cubicBezTo>
                  <a:pt x="1439337" y="126051"/>
                  <a:pt x="1431913" y="134908"/>
                  <a:pt x="1408379" y="135752"/>
                </a:cubicBezTo>
                <a:cubicBezTo>
                  <a:pt x="1271893" y="140476"/>
                  <a:pt x="1138276" y="162576"/>
                  <a:pt x="1009467" y="208971"/>
                </a:cubicBezTo>
                <a:cubicBezTo>
                  <a:pt x="690271" y="324115"/>
                  <a:pt x="451295" y="531120"/>
                  <a:pt x="296336" y="833952"/>
                </a:cubicBezTo>
                <a:cubicBezTo>
                  <a:pt x="286383" y="853353"/>
                  <a:pt x="288913" y="863307"/>
                  <a:pt x="308905" y="872924"/>
                </a:cubicBezTo>
                <a:cubicBezTo>
                  <a:pt x="377232" y="905906"/>
                  <a:pt x="444884" y="940407"/>
                  <a:pt x="512705" y="974317"/>
                </a:cubicBezTo>
                <a:cubicBezTo>
                  <a:pt x="548218" y="992032"/>
                  <a:pt x="547206" y="991441"/>
                  <a:pt x="566607" y="956940"/>
                </a:cubicBezTo>
                <a:cubicBezTo>
                  <a:pt x="743330" y="643480"/>
                  <a:pt x="1009889" y="467264"/>
                  <a:pt x="1368985" y="433860"/>
                </a:cubicBezTo>
                <a:cubicBezTo>
                  <a:pt x="1437481" y="427533"/>
                  <a:pt x="1437649" y="429220"/>
                  <a:pt x="1437649" y="499234"/>
                </a:cubicBezTo>
                <a:cubicBezTo>
                  <a:pt x="1437734" y="515177"/>
                  <a:pt x="1437481" y="531120"/>
                  <a:pt x="1437903" y="547063"/>
                </a:cubicBezTo>
                <a:close/>
              </a:path>
            </a:pathLst>
          </a:custGeom>
          <a:solidFill>
            <a:srgbClr val="F7F5F4"/>
          </a:solidFill>
          <a:ln w="843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1B1E2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D21057-D882-4E1C-89B0-6BC79DEF59B2}"/>
              </a:ext>
            </a:extLst>
          </p:cNvPr>
          <p:cNvSpPr txBox="1"/>
          <p:nvPr/>
        </p:nvSpPr>
        <p:spPr>
          <a:xfrm>
            <a:off x="3136377" y="1335534"/>
            <a:ext cx="898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1B1E20"/>
                </a:solidFill>
                <a:latin typeface="Century Gothic" panose="020B0502020202020204" pitchFamily="34" charset="0"/>
              </a:rPr>
              <a:t>2924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FE13A4-BBA0-4B73-B3AD-F86C24A78EF4}"/>
              </a:ext>
            </a:extLst>
          </p:cNvPr>
          <p:cNvSpPr txBox="1"/>
          <p:nvPr/>
        </p:nvSpPr>
        <p:spPr>
          <a:xfrm>
            <a:off x="6567975" y="1828822"/>
            <a:ext cx="160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Interventions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A113AA-15F0-4B7F-9BA3-FC180A53C7F4}"/>
              </a:ext>
            </a:extLst>
          </p:cNvPr>
          <p:cNvSpPr txBox="1"/>
          <p:nvPr/>
        </p:nvSpPr>
        <p:spPr>
          <a:xfrm>
            <a:off x="5741263" y="1379334"/>
            <a:ext cx="665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1B1E20"/>
                </a:solidFill>
                <a:latin typeface="Century Gothic" panose="020B0502020202020204" pitchFamily="34" charset="0"/>
              </a:rPr>
              <a:t>343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AC3E9C8-FD6B-49D1-904C-955567E752A2}"/>
              </a:ext>
            </a:extLst>
          </p:cNvPr>
          <p:cNvSpPr/>
          <p:nvPr/>
        </p:nvSpPr>
        <p:spPr>
          <a:xfrm>
            <a:off x="8342235" y="988383"/>
            <a:ext cx="1073251" cy="1157947"/>
          </a:xfrm>
          <a:prstGeom prst="roundRect">
            <a:avLst>
              <a:gd name="adj" fmla="val 50000"/>
            </a:avLst>
          </a:prstGeom>
          <a:solidFill>
            <a:srgbClr val="1B1E20">
              <a:lumMod val="50000"/>
              <a:lumOff val="50000"/>
              <a:alpha val="50000"/>
            </a:srgbClr>
          </a:solidFill>
          <a:ln w="6350" cap="flat" cmpd="sng" algn="ctr">
            <a:solidFill>
              <a:srgbClr val="1B1E20">
                <a:lumMod val="50000"/>
                <a:lumOff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1B0EF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8F316D-97CE-443B-913D-EE1ACCD257C4}"/>
              </a:ext>
            </a:extLst>
          </p:cNvPr>
          <p:cNvSpPr txBox="1"/>
          <p:nvPr/>
        </p:nvSpPr>
        <p:spPr>
          <a:xfrm>
            <a:off x="9529358" y="1819319"/>
            <a:ext cx="178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Street Hazards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C42A4D-597D-429B-97F3-89CA7960BCF8}"/>
              </a:ext>
            </a:extLst>
          </p:cNvPr>
          <p:cNvSpPr txBox="1"/>
          <p:nvPr/>
        </p:nvSpPr>
        <p:spPr>
          <a:xfrm>
            <a:off x="8496094" y="1385017"/>
            <a:ext cx="898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1B1E20"/>
                </a:solidFill>
                <a:latin typeface="Century Gothic" panose="020B0502020202020204" pitchFamily="34" charset="0"/>
              </a:rPr>
              <a:t>1176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AF81FD-CCB9-42F6-B315-FB2459CD5C5A}"/>
              </a:ext>
            </a:extLst>
          </p:cNvPr>
          <p:cNvSpPr txBox="1"/>
          <p:nvPr/>
        </p:nvSpPr>
        <p:spPr>
          <a:xfrm>
            <a:off x="-247650" y="3096370"/>
            <a:ext cx="1243965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>
              <a:defRPr/>
            </a:pPr>
            <a:endParaRPr lang="en-US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 panose="02020603050405020304" pitchFamily="18" charset="0"/>
              <a:cs typeface="Calibri"/>
            </a:endParaRPr>
          </a:p>
          <a:p>
            <a:pPr marL="631825" lvl="1" indent="-174625">
              <a:buFont typeface="Symbol" panose="05050102010706020507" pitchFamily="18" charset="2"/>
              <a:buChar char=""/>
              <a:defRPr/>
            </a:pPr>
            <a:endParaRPr 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 panose="02020603050405020304" pitchFamily="18" charset="0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AF41C-B17C-3C0C-96FF-8D601AD35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6"/>
          <a:stretch/>
        </p:blipFill>
        <p:spPr>
          <a:xfrm>
            <a:off x="285507" y="2462185"/>
            <a:ext cx="5391902" cy="36054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F74F64-D12E-0D86-F854-AF4FF0C4228B}"/>
              </a:ext>
            </a:extLst>
          </p:cNvPr>
          <p:cNvSpPr txBox="1"/>
          <p:nvPr/>
        </p:nvSpPr>
        <p:spPr>
          <a:xfrm>
            <a:off x="5838825" y="2680985"/>
            <a:ext cx="6353175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>
              <a:defRPr/>
            </a:pPr>
            <a:r>
              <a:rPr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Interactions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Open Usage 258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Wellness Check </a:t>
            </a:r>
            <a:r>
              <a:rPr lang="en-US" kern="0" dirty="0">
                <a:ea typeface="Times New Roman" panose="02020603050405020304" pitchFamily="18" charset="0"/>
                <a:cs typeface="Calibri"/>
              </a:rPr>
              <a:t>300</a:t>
            </a:r>
            <a:endParaRPr lang="en-US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 panose="02020603050405020304" pitchFamily="18" charset="0"/>
              <a:cs typeface="Calibri"/>
            </a:endParaRPr>
          </a:p>
          <a:p>
            <a:pPr lvl="1">
              <a:defRPr/>
            </a:pPr>
            <a:endParaRPr lang="en-US" kern="0" dirty="0">
              <a:ea typeface="Times New Roman" panose="02020603050405020304" pitchFamily="18" charset="0"/>
              <a:cs typeface="Calibri"/>
            </a:endParaRPr>
          </a:p>
          <a:p>
            <a:pPr lvl="1">
              <a:defRPr/>
            </a:pPr>
            <a:endParaRPr lang="en-US" kern="0" dirty="0">
              <a:ea typeface="Times New Roman" panose="02020603050405020304" pitchFamily="18" charset="0"/>
              <a:cs typeface="Calibri"/>
            </a:endParaRPr>
          </a:p>
          <a:p>
            <a:pPr lvl="1">
              <a:defRPr/>
            </a:pPr>
            <a:r>
              <a:rPr lang="en-US" kern="0" dirty="0">
                <a:ea typeface="Times New Roman" panose="02020603050405020304" pitchFamily="18" charset="0"/>
                <a:cs typeface="Calibri"/>
              </a:rPr>
              <a:t>Interventions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ea typeface="Times New Roman" panose="02020603050405020304" pitchFamily="18" charset="0"/>
                <a:cs typeface="Calibri"/>
              </a:rPr>
              <a:t>Health (Physical) 83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Housing 75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911 Calls 32</a:t>
            </a:r>
          </a:p>
          <a:p>
            <a:pPr marL="631825" lvl="1" indent="-174625">
              <a:buFont typeface="Symbol" panose="05050102010706020507" pitchFamily="18" charset="2"/>
              <a:buChar char=""/>
              <a:defRPr/>
            </a:pPr>
            <a:endParaRPr 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 panose="020206030504050203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55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9D88D5-BB84-4FD8-83C1-955D73CDC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022" y="844096"/>
            <a:ext cx="11559250" cy="46025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>
                <a:effectLst/>
                <a:latin typeface="Arial"/>
                <a:ea typeface="MS Mincho"/>
                <a:cs typeface="Arial"/>
              </a:rPr>
              <a:t>Working Hours: Monday-Friday 8:00-4:00pm</a:t>
            </a:r>
          </a:p>
          <a:p>
            <a:pPr marL="0" marR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>
                <a:effectLst/>
                <a:latin typeface="Arial"/>
                <a:ea typeface="MS Mincho"/>
                <a:cs typeface="Arial"/>
              </a:rPr>
              <a:t>Email: </a:t>
            </a:r>
            <a:r>
              <a:rPr lang="en-US" sz="2200" dirty="0">
                <a:effectLst/>
                <a:latin typeface="Arial"/>
                <a:ea typeface="MS Mincho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Communityengagement@ottawa</a:t>
            </a:r>
            <a:r>
              <a:rPr lang="en-US" sz="2200" dirty="0">
                <a:latin typeface="Arial"/>
                <a:ea typeface="MS Mincho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.ca</a:t>
            </a:r>
            <a:endParaRPr lang="en-US" sz="2200" dirty="0">
              <a:latin typeface="Arial"/>
              <a:ea typeface="MS Mincho"/>
              <a:cs typeface="Arial"/>
            </a:endParaRPr>
          </a:p>
          <a:p>
            <a:pPr marL="0" marR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>
                <a:latin typeface="Arial"/>
                <a:ea typeface="MS Mincho"/>
                <a:cs typeface="Arial"/>
              </a:rPr>
              <a:t>Phone: 613-552-6759</a:t>
            </a:r>
          </a:p>
          <a:p>
            <a:pPr marL="0" marR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b="1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effectLst/>
                <a:latin typeface="Arial"/>
                <a:ea typeface="MS Mincho"/>
                <a:cs typeface="Arial"/>
              </a:rPr>
              <a:t>CSSD Coordinator</a:t>
            </a:r>
            <a:r>
              <a:rPr lang="en-US" sz="2200" dirty="0">
                <a:effectLst/>
                <a:latin typeface="Arial"/>
                <a:ea typeface="MS Mincho"/>
                <a:cs typeface="Arial"/>
              </a:rPr>
              <a:t> </a:t>
            </a:r>
            <a:r>
              <a:rPr lang="en-US" sz="2200" dirty="0" err="1">
                <a:effectLst/>
                <a:latin typeface="Arial"/>
                <a:ea typeface="MS Mincho"/>
                <a:cs typeface="Arial"/>
              </a:rPr>
              <a:t>Lynea</a:t>
            </a:r>
            <a:r>
              <a:rPr lang="en-US" sz="2200" dirty="0">
                <a:effectLst/>
                <a:latin typeface="Arial"/>
                <a:ea typeface="MS Mincho"/>
                <a:cs typeface="Arial"/>
              </a:rPr>
              <a:t> Finn</a:t>
            </a:r>
            <a:endParaRPr lang="en-US" sz="2200" dirty="0">
              <a:latin typeface="Arial"/>
              <a:ea typeface="MS Mincho"/>
              <a:cs typeface="Arial"/>
            </a:endParaRPr>
          </a:p>
          <a:p>
            <a:pPr marL="0" indent="0">
              <a:buNone/>
            </a:pPr>
            <a:r>
              <a:rPr lang="en-US" sz="2200" dirty="0">
                <a:effectLst/>
                <a:latin typeface="Arial"/>
                <a:ea typeface="MS Mincho"/>
                <a:cs typeface="Arial"/>
              </a:rPr>
              <a:t>Email</a:t>
            </a:r>
            <a:r>
              <a:rPr lang="en-US" sz="2200" dirty="0">
                <a:latin typeface="Arial"/>
                <a:ea typeface="MS Mincho"/>
                <a:cs typeface="Arial"/>
              </a:rPr>
              <a:t>: </a:t>
            </a:r>
            <a:r>
              <a:rPr lang="en-US" sz="2200" dirty="0">
                <a:hlinkClick r:id="rId4"/>
              </a:rPr>
              <a:t>lynea.finn@ottawa.ca</a:t>
            </a:r>
            <a:endParaRPr lang="en-US" sz="2200" dirty="0"/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3AF0C7-6B52-4CB3-8976-8EA3A0353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reach us!</a:t>
            </a:r>
            <a:br>
              <a:rPr lang="en-CA" dirty="0"/>
            </a:br>
            <a:br>
              <a:rPr lang="en-CA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99817-FCB7-B841-7E72-512E98F4AADB}"/>
              </a:ext>
            </a:extLst>
          </p:cNvPr>
          <p:cNvSpPr txBox="1"/>
          <p:nvPr/>
        </p:nvSpPr>
        <p:spPr>
          <a:xfrm>
            <a:off x="6144647" y="4000093"/>
            <a:ext cx="5777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CSSD Project Coordinator </a:t>
            </a:r>
            <a:r>
              <a:rPr lang="en-US" sz="2200" dirty="0"/>
              <a:t>Hana Mohamed</a:t>
            </a:r>
          </a:p>
          <a:p>
            <a:endParaRPr lang="en-US" sz="2200" dirty="0"/>
          </a:p>
          <a:p>
            <a:r>
              <a:rPr lang="en-US" sz="2200" dirty="0"/>
              <a:t>Email: </a:t>
            </a:r>
            <a:r>
              <a:rPr lang="en-US" sz="2200" dirty="0">
                <a:hlinkClick r:id="rId4"/>
              </a:rPr>
              <a:t>hana.mohamed1@ottawa.ca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97295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18 City of Ottawa P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unity Engagement Communications Document" ma:contentTypeID="0x010100A85AD0C04AA142B6BAF633C1CED63B71C200C36353B553496E4FA127DECF369C7C34" ma:contentTypeVersion="27" ma:contentTypeDescription=" " ma:contentTypeScope="" ma:versionID="b302bf940f3fa4695f9df8dc1bb36691">
  <xsd:schema xmlns:xsd="http://www.w3.org/2001/XMLSchema" xmlns:xs="http://www.w3.org/2001/XMLSchema" xmlns:p="http://schemas.microsoft.com/office/2006/metadata/properties" xmlns:ns2="aa7f9069-12fd-4d3b-8170-824439f21303" xmlns:ns3="0e11210c-80a9-4aa9-9e78-cc0acad2eb43" targetNamespace="http://schemas.microsoft.com/office/2006/metadata/properties" ma:root="true" ma:fieldsID="82759bdc5d8937327efd3dd305edacad" ns2:_="" ns3:_="">
    <xsd:import namespace="aa7f9069-12fd-4d3b-8170-824439f21303"/>
    <xsd:import namespace="0e11210c-80a9-4aa9-9e78-cc0acad2eb43"/>
    <xsd:element name="properties">
      <xsd:complexType>
        <xsd:sequence>
          <xsd:element name="documentManagement">
            <xsd:complexType>
              <xsd:all>
                <xsd:element ref="ns2:cf723cf4f6294ac786df8ce0a748dce8" minOccurs="0"/>
                <xsd:element ref="ns2:TaxCatchAll" minOccurs="0"/>
                <xsd:element ref="ns2:TaxCatchAllLabel" minOccurs="0"/>
                <xsd:element ref="ns2:jb0de648659b4ccc8315826f37e199da" minOccurs="0"/>
                <xsd:element ref="ns2:p658dd2efe8c4ee1b67bf15abdb9e9ed" minOccurs="0"/>
                <xsd:element ref="ns2:k90134387e0243c3a8dbef1aede0e4ba" minOccurs="0"/>
                <xsd:element ref="ns2:Release_x0020_Date" minOccurs="0"/>
                <xsd:element ref="ns2:ee1f895a1774436aa4b1e30af0a39389" minOccurs="0"/>
                <xsd:element ref="ns2:b6ce53888cdc4a6ea24ad8aaf599884e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Closed_x0020_Date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9069-12fd-4d3b-8170-824439f21303" elementFormDefault="qualified">
    <xsd:import namespace="http://schemas.microsoft.com/office/2006/documentManagement/types"/>
    <xsd:import namespace="http://schemas.microsoft.com/office/infopath/2007/PartnerControls"/>
    <xsd:element name="cf723cf4f6294ac786df8ce0a748dce8" ma:index="8" ma:taxonomy="true" ma:internalName="cf723cf4f6294ac786df8ce0a748dce8" ma:taxonomyFieldName="Year" ma:displayName="Year" ma:readOnly="false" ma:default="37;#2024|920590e2-5154-42cd-9d26-f434696c1389" ma:fieldId="{cf723cf4-f629-4ac7-86df-8ce0a748dce8}" ma:sspId="6be35c7e-fc95-41ab-9e72-a2445f84d619" ma:termSetId="cd130b44-332d-48b5-a541-332e3698f6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41a6e26-7ac8-495c-acc6-e24c1129635c}" ma:internalName="TaxCatchAll" ma:showField="CatchAllData" ma:web="aa7f9069-12fd-4d3b-8170-824439f213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41a6e26-7ac8-495c-acc6-e24c1129635c}" ma:internalName="TaxCatchAllLabel" ma:readOnly="true" ma:showField="CatchAllDataLabel" ma:web="aa7f9069-12fd-4d3b-8170-824439f213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b0de648659b4ccc8315826f37e199da" ma:index="12" ma:taxonomy="true" ma:internalName="jb0de648659b4ccc8315826f37e199da" ma:taxonomyFieldName="Document_x0020_Status" ma:displayName="Document Status" ma:readOnly="false" ma:default="2;#Draft|2b4831c4-5e06-4503-882e-b0854dc977be" ma:fieldId="{3b0de648-659b-4ccc-8315-826f37e199da}" ma:sspId="6be35c7e-fc95-41ab-9e72-a2445f84d619" ma:termSetId="56ecd3ec-27cf-4732-8d9c-e53480740c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658dd2efe8c4ee1b67bf15abdb9e9ed" ma:index="14" nillable="true" ma:taxonomy="true" ma:internalName="p658dd2efe8c4ee1b67bf15abdb9e9ed" ma:taxonomyFieldName="Language1" ma:displayName="Language" ma:readOnly="false" ma:default="" ma:fieldId="{9658dd2e-fe8c-4ee1-b67b-f15abdb9e9ed}" ma:sspId="6be35c7e-fc95-41ab-9e72-a2445f84d619" ma:termSetId="924e97e6-0609-4d67-8ac4-1335dff67791" ma:anchorId="6b3fa6fc-0958-4883-af0f-f41e7ac3bc37" ma:open="false" ma:isKeyword="false">
      <xsd:complexType>
        <xsd:sequence>
          <xsd:element ref="pc:Terms" minOccurs="0" maxOccurs="1"/>
        </xsd:sequence>
      </xsd:complexType>
    </xsd:element>
    <xsd:element name="k90134387e0243c3a8dbef1aede0e4ba" ma:index="16" ma:taxonomy="true" ma:internalName="k90134387e0243c3a8dbef1aede0e4ba" ma:taxonomyFieldName="Communication_x0020_Document_x0020_Type" ma:displayName="Communication Document Type" ma:readOnly="false" ma:default="" ma:fieldId="{49013438-7e02-43c3-a8db-ef1aede0e4ba}" ma:sspId="6be35c7e-fc95-41ab-9e72-a2445f84d619" ma:termSetId="e4d88f7d-ad26-4d46-bad1-165f5382d007" ma:anchorId="31b5767d-1a13-47be-a56a-03c9522a98b4" ma:open="false" ma:isKeyword="false">
      <xsd:complexType>
        <xsd:sequence>
          <xsd:element ref="pc:Terms" minOccurs="0" maxOccurs="1"/>
        </xsd:sequence>
      </xsd:complexType>
    </xsd:element>
    <xsd:element name="Release_x0020_Date" ma:index="18" nillable="true" ma:displayName="Release Date" ma:description="" ma:format="DateOnly" ma:internalName="Release_x0020_Date" ma:readOnly="false">
      <xsd:simpleType>
        <xsd:restriction base="dms:DateTime"/>
      </xsd:simpleType>
    </xsd:element>
    <xsd:element name="ee1f895a1774436aa4b1e30af0a39389" ma:index="19" nillable="true" ma:taxonomy="true" ma:internalName="ee1f895a1774436aa4b1e30af0a39389" ma:taxonomyFieldName="Department_x0020__x002F__x0020_Service_x0020__x002F__x0020_Branch" ma:displayName="Department / Service / Branch" ma:readOnly="false" ma:default="" ma:fieldId="{ee1f895a-1774-436a-a4b1-e30af0a39389}" ma:sspId="6be35c7e-fc95-41ab-9e72-a2445f84d619" ma:termSetId="a8430575-51f7-4ac7-a88b-35604cbd0b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ce53888cdc4a6ea24ad8aaf599884e" ma:index="21" nillable="true" ma:taxonomy="true" ma:internalName="b6ce53888cdc4a6ea24ad8aaf599884e" ma:taxonomyFieldName="Communication_x0020_Channel" ma:displayName="Communication Channel" ma:readOnly="false" ma:default="" ma:fieldId="{b6ce5388-8cdc-4a6e-a24a-d8aaf599884e}" ma:sspId="6be35c7e-fc95-41ab-9e72-a2445f84d619" ma:termSetId="a08635c4-5cd0-421b-a6fe-686f4d368e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losed_x0020_Date" ma:index="27" nillable="true" ma:displayName="Closed Date" ma:default="" ma:description="" ma:format="DateOnly" ma:internalName="Closed_x0020_Date">
      <xsd:simpleType>
        <xsd:restriction base="dms:DateTime"/>
      </xsd:simpleType>
    </xsd:element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1210c-80a9-4aa9-9e78-cc0acad2e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f723cf4f6294ac786df8ce0a748dce8 xmlns="aa7f9069-12fd-4d3b-8170-824439f213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ac025b46-7c30-4df4-ab12-1cc760650d2e</TermId>
        </TermInfo>
      </Terms>
    </cf723cf4f6294ac786df8ce0a748dce8>
    <TaxCatchAll xmlns="aa7f9069-12fd-4d3b-8170-824439f21303">
      <Value>2</Value>
      <Value>1</Value>
      <Value>14</Value>
    </TaxCatchAll>
    <Closed_x0020_Date xmlns="aa7f9069-12fd-4d3b-8170-824439f21303" xsi:nil="true"/>
    <jb0de648659b4ccc8315826f37e199da xmlns="aa7f9069-12fd-4d3b-8170-824439f213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2b4831c4-5e06-4503-882e-b0854dc977be</TermId>
        </TermInfo>
      </Terms>
    </jb0de648659b4ccc8315826f37e199da>
    <SharedWithUsers xmlns="aa7f9069-12fd-4d3b-8170-824439f21303">
      <UserInfo>
        <DisplayName>Tuck, Christopher D</DisplayName>
        <AccountId>22</AccountId>
        <AccountType/>
      </UserInfo>
      <UserInfo>
        <DisplayName>Kaczmarek, Amanda</DisplayName>
        <AccountId>57</AccountId>
        <AccountType/>
      </UserInfo>
      <UserInfo>
        <DisplayName>Ladouceur, Rachel</DisplayName>
        <AccountId>54</AccountId>
        <AccountType/>
      </UserInfo>
    </SharedWithUsers>
    <k90134387e0243c3a8dbef1aede0e4ba xmlns="aa7f9069-12fd-4d3b-8170-824439f213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69e1c267-07d7-4a96-bd8d-5082ff4579d4</TermId>
        </TermInfo>
      </Terms>
    </k90134387e0243c3a8dbef1aede0e4ba>
    <b6ce53888cdc4a6ea24ad8aaf599884e xmlns="aa7f9069-12fd-4d3b-8170-824439f21303">
      <Terms xmlns="http://schemas.microsoft.com/office/infopath/2007/PartnerControls"/>
    </b6ce53888cdc4a6ea24ad8aaf599884e>
    <Release_x0020_Date xmlns="aa7f9069-12fd-4d3b-8170-824439f21303" xsi:nil="true"/>
    <ee1f895a1774436aa4b1e30af0a39389 xmlns="aa7f9069-12fd-4d3b-8170-824439f21303">
      <Terms xmlns="http://schemas.microsoft.com/office/infopath/2007/PartnerControls"/>
    </ee1f895a1774436aa4b1e30af0a39389>
    <p658dd2efe8c4ee1b67bf15abdb9e9ed xmlns="aa7f9069-12fd-4d3b-8170-824439f21303">
      <Terms xmlns="http://schemas.microsoft.com/office/infopath/2007/PartnerControls"/>
    </p658dd2efe8c4ee1b67bf15abdb9e9e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FF8901-3079-4978-9F4B-739D48F0D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7f9069-12fd-4d3b-8170-824439f21303"/>
    <ds:schemaRef ds:uri="0e11210c-80a9-4aa9-9e78-cc0acad2eb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AE3FCC-7B70-4ECA-9070-95986E507698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aa7f9069-12fd-4d3b-8170-824439f21303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0e11210c-80a9-4aa9-9e78-cc0acad2eb4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C4B3B2D-F698-4106-9C1C-3B4E639C06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147</Words>
  <Application>Microsoft Office PowerPoint</Application>
  <PresentationFormat>Widescreen</PresentationFormat>
  <Paragraphs>55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Segoe UI Semibold</vt:lpstr>
      <vt:lpstr>Segoe UI Semilight</vt:lpstr>
      <vt:lpstr>Symbol</vt:lpstr>
      <vt:lpstr>Times New Roman</vt:lpstr>
      <vt:lpstr>Office Theme</vt:lpstr>
      <vt:lpstr>2018 City of Ottawa PP Theme</vt:lpstr>
      <vt:lpstr>CSSD / COMMUNITY ENGAGEMENT TEAM (CET) Sandy Hill Community Liaison Committee Presentation</vt:lpstr>
      <vt:lpstr>What we’ve seen (May 1st – Nov 30th  2022)</vt:lpstr>
      <vt:lpstr>What we’ve seen (May 1st – Nov 30th  2023)</vt:lpstr>
      <vt:lpstr>How to reach us!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ENGAGEMENT TEAM UPDATE</dc:title>
  <dc:creator>Mohamed, Hana</dc:creator>
  <cp:lastModifiedBy>Calla Jeanne Barnett</cp:lastModifiedBy>
  <cp:revision>9</cp:revision>
  <dcterms:created xsi:type="dcterms:W3CDTF">2022-11-22T18:39:53Z</dcterms:created>
  <dcterms:modified xsi:type="dcterms:W3CDTF">2024-02-26T15:54:58Z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0x010100A85AD0C04AA142B6BAF633C1CED63B71C200C36353B553496E4FA127DECF369C7C34</vt:lpwstr>
  </property>
  <property fmtid="{D5CDD505-2E9C-101B-9397-08002B2CF9AE}" pid="3" name="Document Status">
    <vt:lpwstr>2;#Draft|2b4831c4-5e06-4503-882e-b0854dc977be</vt:lpwstr>
  </property>
  <property fmtid="{D5CDD505-2E9C-101B-9397-08002B2CF9AE}" pid="4" name="Year">
    <vt:lpwstr>1;#2022|ac025b46-7c30-4df4-ab12-1cc760650d2e</vt:lpwstr>
  </property>
  <property fmtid="{D5CDD505-2E9C-101B-9397-08002B2CF9AE}" pid="5" name="Report Frequency">
    <vt:lpwstr/>
  </property>
  <property fmtid="{D5CDD505-2E9C-101B-9397-08002B2CF9AE}" pid="6" name="Communication Channel">
    <vt:lpwstr/>
  </property>
  <property fmtid="{D5CDD505-2E9C-101B-9397-08002B2CF9AE}" pid="7" name="Department / Service / Branch">
    <vt:lpwstr/>
  </property>
  <property fmtid="{D5CDD505-2E9C-101B-9397-08002B2CF9AE}" pid="8" name="Communication Document Type">
    <vt:lpwstr>14;#Presentation|69e1c267-07d7-4a96-bd8d-5082ff4579d4</vt:lpwstr>
  </property>
  <property fmtid="{D5CDD505-2E9C-101B-9397-08002B2CF9AE}" pid="9" name="Language1">
    <vt:lpwstr/>
  </property>
</Properties>
</file>