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00" r:id="rId2"/>
    <p:sldId id="283" r:id="rId3"/>
    <p:sldId id="295" r:id="rId4"/>
    <p:sldId id="299" r:id="rId5"/>
    <p:sldId id="261" r:id="rId6"/>
    <p:sldId id="305" r:id="rId7"/>
    <p:sldId id="297" r:id="rId8"/>
    <p:sldId id="294" r:id="rId9"/>
    <p:sldId id="307" r:id="rId10"/>
    <p:sldId id="308" r:id="rId11"/>
    <p:sldId id="30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5705" autoAdjust="0"/>
  </p:normalViewPr>
  <p:slideViewPr>
    <p:cSldViewPr snapToGrid="0">
      <p:cViewPr varScale="1">
        <p:scale>
          <a:sx n="78" d="100"/>
          <a:sy n="78" d="100"/>
        </p:scale>
        <p:origin x="78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aura\Day%20Programs%20ADO%20Dropbox\Finance%20and%20Admin%20Managers\Revenue%20and%20Expense%20Reports\2023%20BUDGET%20workbook%20with%20notes%20version%20is%20Year%20end%20Actuals%20known%20&amp;%20budget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[2023 BUDGET workbook with notes version is Year end Actuals known &amp; budget v2.xlsx]charts!PivotTable1</c:name>
    <c:fmtId val="6"/>
  </c:pivotSource>
  <c:chart>
    <c:autoTitleDeleted val="1"/>
    <c:pivotFmts>
      <c:pivotFmt>
        <c:idx val="0"/>
        <c:spPr>
          <a:solidFill>
            <a:srgbClr val="B4B5EB"/>
          </a:solidFill>
        </c:spPr>
        <c:marker>
          <c:symbol val="none"/>
        </c:marker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EF75255F-C852-404E-B821-FB9DE77BE7DF}" type="CATEGORYNAME">
                  <a:rPr lang="en-US" sz="1400">
                    <a:latin typeface="Causten" panose="00000500000000000000" pitchFamily="50" charset="0"/>
                  </a:rPr>
                  <a:pPr>
                    <a:defRPr/>
                  </a:pPr>
                  <a:t>[CATEGORY NAME]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5C5655A8-2409-47BC-BFFE-AAE0A3888366}" type="VALU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[VALUE]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6230FA2D-C244-4534-ADED-A60CB7A51FCF}" type="PERCENTAG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[PERCENTAGE]</a:t>
                </a:fld>
                <a:endParaRPr lang="en-US" sz="1400" baseline="0">
                  <a:latin typeface="Causten" panose="00000500000000000000" pitchFamily="50" charset="0"/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"/>
        <c:spPr>
          <a:solidFill>
            <a:srgbClr val="FFB92A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EF75255F-C852-404E-B821-FB9DE77BE7DF}" type="CATEGORYNAME">
                  <a:rPr lang="en-US" sz="1400">
                    <a:latin typeface="Causten" panose="00000500000000000000" pitchFamily="50" charset="0"/>
                  </a:rPr>
                  <a:pPr>
                    <a:defRPr/>
                  </a:pPr>
                  <a:t>[CATEGORY NAME]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5C5655A8-2409-47BC-BFFE-AAE0A3888366}" type="VALU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[VALUE]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6230FA2D-C244-4534-ADED-A60CB7A51FCF}" type="PERCENTAG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[PERCENTAGE]</a:t>
                </a:fld>
                <a:endParaRPr lang="en-US" sz="1400" baseline="0">
                  <a:latin typeface="Causten" panose="00000500000000000000" pitchFamily="50" charset="0"/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0"/>
            </c:ext>
          </c:extLst>
        </c:dLbl>
      </c:pivotFmt>
      <c:pivotFmt>
        <c:idx val="2"/>
        <c:spPr>
          <a:solidFill>
            <a:srgbClr val="FF7500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EF75255F-C852-404E-B821-FB9DE77BE7DF}" type="CATEGORYNAME">
                  <a:rPr lang="en-US" sz="1400">
                    <a:latin typeface="Causten" panose="00000500000000000000" pitchFamily="50" charset="0"/>
                  </a:rPr>
                  <a:pPr>
                    <a:defRPr/>
                  </a:pPr>
                  <a:t>[CATEGORY NAME]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5C5655A8-2409-47BC-BFFE-AAE0A3888366}" type="VALU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[VALUE]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6230FA2D-C244-4534-ADED-A60CB7A51FCF}" type="PERCENTAG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[PERCENTAGE]</a:t>
                </a:fld>
                <a:endParaRPr lang="en-US" sz="1400" baseline="0">
                  <a:latin typeface="Causten" panose="00000500000000000000" pitchFamily="50" charset="0"/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0"/>
            </c:ext>
          </c:extLst>
        </c:dLbl>
      </c:pivotFmt>
      <c:pivotFmt>
        <c:idx val="3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EF75255F-C852-404E-B821-FB9DE77BE7DF}" type="CATEGORYNAME">
                  <a:rPr lang="en-US" sz="1400">
                    <a:latin typeface="Causten" panose="00000500000000000000" pitchFamily="50" charset="0"/>
                  </a:rPr>
                  <a:pPr>
                    <a:defRPr/>
                  </a:pPr>
                  <a:t>[CATEGORY NAME]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5C5655A8-2409-47BC-BFFE-AAE0A3888366}" type="VALU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[VALUE]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6230FA2D-C244-4534-ADED-A60CB7A51FCF}" type="PERCENTAG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[PERCENTAGE]</a:t>
                </a:fld>
                <a:endParaRPr lang="en-US" sz="1400" baseline="0">
                  <a:latin typeface="Causten" panose="00000500000000000000" pitchFamily="50" charset="0"/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xForSave val="1"/>
              <c15:showDataLabelsRange val="0"/>
            </c:ext>
          </c:extLst>
        </c:dLbl>
      </c:pivotFmt>
      <c:pivotFmt>
        <c:idx val="5"/>
        <c:spPr>
          <a:solidFill>
            <a:srgbClr val="B4B5EB"/>
          </a:solidFill>
        </c:spPr>
        <c:marker>
          <c:symbol val="none"/>
        </c:marker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EF75255F-C852-404E-B821-FB9DE77BE7DF}" type="CATEGORYNAME">
                  <a:rPr lang="en-US" sz="1400">
                    <a:latin typeface="Causten" panose="00000500000000000000" pitchFamily="50" charset="0"/>
                  </a:rPr>
                  <a:pPr>
                    <a:defRPr/>
                  </a:pPr>
                  <a:t>[CATEGORY NAME]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5C5655A8-2409-47BC-BFFE-AAE0A3888366}" type="VALU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[VALUE]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6230FA2D-C244-4534-ADED-A60CB7A51FCF}" type="PERCENTAG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[PERCENTAGE]</a:t>
                </a:fld>
                <a:endParaRPr lang="en-US" sz="1400" baseline="0">
                  <a:latin typeface="Causten" panose="00000500000000000000" pitchFamily="50" charset="0"/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6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EF75255F-C852-404E-B821-FB9DE77BE7DF}" type="CATEGORYNAME">
                  <a:rPr lang="en-US" sz="1400">
                    <a:latin typeface="Causten" panose="00000500000000000000" pitchFamily="50" charset="0"/>
                  </a:rPr>
                  <a:pPr>
                    <a:defRPr/>
                  </a:pPr>
                  <a:t>[CATEGORY NAME]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5C5655A8-2409-47BC-BFFE-AAE0A3888366}" type="VALU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[VALUE]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6230FA2D-C244-4534-ADED-A60CB7A51FCF}" type="PERCENTAG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[PERCENTAGE]</a:t>
                </a:fld>
                <a:endParaRPr lang="en-US" sz="1400" baseline="0">
                  <a:latin typeface="Causten" panose="00000500000000000000" pitchFamily="50" charset="0"/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7"/>
        <c:spPr>
          <a:solidFill>
            <a:srgbClr val="FF7500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EF75255F-C852-404E-B821-FB9DE77BE7DF}" type="CATEGORYNAME">
                  <a:rPr lang="en-US" sz="1400">
                    <a:latin typeface="Causten" panose="00000500000000000000" pitchFamily="50" charset="0"/>
                  </a:rPr>
                  <a:pPr>
                    <a:defRPr/>
                  </a:pPr>
                  <a:t>[CATEGORY NAME]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5C5655A8-2409-47BC-BFFE-AAE0A3888366}" type="VALU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[VALUE]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6230FA2D-C244-4534-ADED-A60CB7A51FCF}" type="PERCENTAG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[PERCENTAGE]</a:t>
                </a:fld>
                <a:endParaRPr lang="en-US" sz="1400" baseline="0">
                  <a:latin typeface="Causten" panose="00000500000000000000" pitchFamily="50" charset="0"/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8"/>
        <c:spPr>
          <a:solidFill>
            <a:srgbClr val="FFB92A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EF75255F-C852-404E-B821-FB9DE77BE7DF}" type="CATEGORYNAME">
                  <a:rPr lang="en-US" sz="1400">
                    <a:latin typeface="Causten" panose="00000500000000000000" pitchFamily="50" charset="0"/>
                  </a:rPr>
                  <a:pPr>
                    <a:defRPr/>
                  </a:pPr>
                  <a:t>[CATEGORY NAME]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5C5655A8-2409-47BC-BFFE-AAE0A3888366}" type="VALU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[VALUE]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6230FA2D-C244-4534-ADED-A60CB7A51FCF}" type="PERCENTAG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[PERCENTAGE]</a:t>
                </a:fld>
                <a:endParaRPr lang="en-US" sz="1400" baseline="0">
                  <a:latin typeface="Causten" panose="00000500000000000000" pitchFamily="50" charset="0"/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9"/>
        <c:spPr>
          <a:solidFill>
            <a:srgbClr val="B4B5EB"/>
          </a:solidFill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wrap="square" lIns="38100" tIns="19050" rIns="38100" bIns="19050" anchor="ctr">
              <a:spAutoFit/>
            </a:bodyPr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EF75255F-C852-404E-B821-FB9DE77BE7DF}" type="CATEGORYNAME">
                  <a:rPr lang="en-US" sz="1400">
                    <a:latin typeface="Causten" panose="00000500000000000000" pitchFamily="50" charset="0"/>
                  </a:rPr>
                  <a:pPr>
                    <a:defRPr/>
                  </a:pPr>
                  <a:t>[CATEGORY NAME]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5C5655A8-2409-47BC-BFFE-AAE0A3888366}" type="VALU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[VALUE]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6230FA2D-C244-4534-ADED-A60CB7A51FCF}" type="PERCENTAG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[PERCENTAGE]</a:t>
                </a:fld>
                <a:endParaRPr lang="en-US" sz="1400" baseline="0">
                  <a:latin typeface="Causten" panose="00000500000000000000" pitchFamily="50" charset="0"/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1"/>
        <c:spPr>
          <a:solidFill>
            <a:srgbClr val="FF7500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EF75255F-C852-404E-B821-FB9DE77BE7DF}" type="CATEGORYNAME">
                  <a:rPr lang="en-US" sz="1400">
                    <a:latin typeface="Causten" panose="00000500000000000000" pitchFamily="50" charset="0"/>
                  </a:rPr>
                  <a:pPr>
                    <a:defRPr/>
                  </a:pPr>
                  <a:t>[CATEGORY NAME]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5C5655A8-2409-47BC-BFFE-AAE0A3888366}" type="VALU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[VALUE]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6230FA2D-C244-4534-ADED-A60CB7A51FCF}" type="PERCENTAG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[PERCENTAGE]</a:t>
                </a:fld>
                <a:endParaRPr lang="en-US" sz="1400" baseline="0">
                  <a:latin typeface="Causten" panose="00000500000000000000" pitchFamily="50" charset="0"/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  <c:pivotFmt>
        <c:idx val="12"/>
        <c:spPr>
          <a:solidFill>
            <a:srgbClr val="FFB92A"/>
          </a:solidFill>
          <a:ln w="19050">
            <a:solidFill>
              <a:schemeClr val="lt1"/>
            </a:solidFill>
          </a:ln>
          <a:effectLst/>
        </c:spPr>
        <c:dLbl>
          <c:idx val="0"/>
          <c:tx>
            <c:rich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fld id="{EF75255F-C852-404E-B821-FB9DE77BE7DF}" type="CATEGORYNAME">
                  <a:rPr lang="en-US" sz="1400">
                    <a:latin typeface="Causten" panose="00000500000000000000" pitchFamily="50" charset="0"/>
                  </a:rPr>
                  <a:pPr>
                    <a:defRPr/>
                  </a:pPr>
                  <a:t>[CATEGORY NAME]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5C5655A8-2409-47BC-BFFE-AAE0A3888366}" type="VALU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[VALUE]</a:t>
                </a:fld>
                <a:r>
                  <a:rPr lang="en-US" sz="1400" baseline="0">
                    <a:latin typeface="Causten" panose="00000500000000000000" pitchFamily="50" charset="0"/>
                  </a:rPr>
                  <a:t>, </a:t>
                </a:r>
                <a:fld id="{6230FA2D-C244-4534-ADED-A60CB7A51FCF}" type="PERCENTAGE">
                  <a:rPr lang="en-US" sz="1400" baseline="0">
                    <a:latin typeface="Causten" panose="00000500000000000000" pitchFamily="50" charset="0"/>
                  </a:rPr>
                  <a:pPr>
                    <a:defRPr/>
                  </a:pPr>
                  <a:t>[PERCENTAGE]</a:t>
                </a:fld>
                <a:endParaRPr lang="en-US" sz="1400" baseline="0">
                  <a:latin typeface="Causten" panose="00000500000000000000" pitchFamily="50" charset="0"/>
                </a:endParaRPr>
              </a:p>
            </c:rich>
          </c:tx>
          <c:spPr>
            <a:noFill/>
            <a:ln>
              <a:noFill/>
            </a:ln>
            <a:effectLst/>
          </c:sp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dlblFieldTable/>
              <c15:showDataLabelsRange val="0"/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9.7977002781083636E-2"/>
          <c:y val="3.1682511618234974E-2"/>
          <c:w val="0.77853900388071118"/>
          <c:h val="0.94267614686388557"/>
        </c:manualLayout>
      </c:layout>
      <c:doughnutChart>
        <c:varyColors val="1"/>
        <c:ser>
          <c:idx val="0"/>
          <c:order val="0"/>
          <c:tx>
            <c:strRef>
              <c:f>charts!$J$5:$J$6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B4B5EB"/>
            </a:solidFill>
          </c:spPr>
          <c:explosion val="2"/>
          <c:dPt>
            <c:idx val="0"/>
            <c:bubble3D val="0"/>
            <c:explosion val="0"/>
            <c:extLst>
              <c:ext xmlns:c16="http://schemas.microsoft.com/office/drawing/2014/chart" uri="{C3380CC4-5D6E-409C-BE32-E72D297353CC}">
                <c16:uniqueId val="{00000001-E6A3-4C0E-9C43-2D3B01F337D3}"/>
              </c:ext>
            </c:extLst>
          </c:dPt>
          <c:dPt>
            <c:idx val="1"/>
            <c:bubble3D val="0"/>
            <c:spPr>
              <a:solidFill>
                <a:srgbClr val="FF75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A3-4C0E-9C43-2D3B01F337D3}"/>
              </c:ext>
            </c:extLst>
          </c:dPt>
          <c:dPt>
            <c:idx val="2"/>
            <c:bubble3D val="0"/>
            <c:spPr>
              <a:solidFill>
                <a:srgbClr val="FFB92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A3-4C0E-9C43-2D3B01F337D3}"/>
              </c:ext>
            </c:extLst>
          </c:dPt>
          <c:dLbls>
            <c:dLbl>
              <c:idx val="0"/>
              <c:layout>
                <c:manualLayout>
                  <c:x val="0.13093523823296127"/>
                  <c:y val="-0.1616688504497081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>
                        <a:latin typeface="Causten" panose="00000500000000000000" pitchFamily="50" charset="0"/>
                      </a:rPr>
                      <a:t>Municipal </a:t>
                    </a:r>
                    <a:fld id="{EF75255F-C852-404E-B821-FB9DE77BE7DF}" type="CATEGORYNAME">
                      <a:rPr lang="en-US" sz="1400" b="1" smtClean="0">
                        <a:latin typeface="Causten" panose="00000500000000000000" pitchFamily="50" charset="0"/>
                      </a:rPr>
                      <a:pPr/>
                      <a:t>[CATEGORY NAME]</a:t>
                    </a:fld>
                    <a:r>
                      <a:rPr lang="en-US" sz="1400" b="1" baseline="0" dirty="0">
                        <a:latin typeface="Causten" panose="00000500000000000000" pitchFamily="50" charset="0"/>
                      </a:rPr>
                      <a:t>, $1,994,538 </a:t>
                    </a:r>
                    <a:fld id="{6230FA2D-C244-4534-ADED-A60CB7A51FCF}" type="PERCENTAGE">
                      <a:rPr lang="en-US" sz="1400" b="1" baseline="0">
                        <a:latin typeface="Causten" panose="00000500000000000000" pitchFamily="50" charset="0"/>
                      </a:rPr>
                      <a:pPr/>
                      <a:t>[PERCENTAGE]</a:t>
                    </a:fld>
                    <a:endParaRPr lang="en-US" sz="1400" b="1" baseline="0" dirty="0">
                      <a:latin typeface="Causten" panose="00000500000000000000" pitchFamily="50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24301198642841"/>
                      <c:h val="0.155202175274582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6A3-4C0E-9C43-2D3B01F337D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F75255F-C852-404E-B821-FB9DE77BE7DF}" type="CATEGORYNAME">
                      <a:rPr lang="en-US" sz="1400" b="1">
                        <a:latin typeface="Causten" panose="00000500000000000000" pitchFamily="50" charset="0"/>
                      </a:rPr>
                      <a:pPr/>
                      <a:t>[CATEGORY NAME]</a:t>
                    </a:fld>
                    <a:r>
                      <a:rPr lang="en-US" sz="1400" b="1" baseline="0" dirty="0">
                        <a:latin typeface="Causten" panose="00000500000000000000" pitchFamily="50" charset="0"/>
                      </a:rPr>
                      <a:t>, $449,319 </a:t>
                    </a:r>
                    <a:fld id="{6230FA2D-C244-4534-ADED-A60CB7A51FCF}" type="PERCENTAGE">
                      <a:rPr lang="en-US" sz="1400" b="1" baseline="0">
                        <a:latin typeface="Causten" panose="00000500000000000000" pitchFamily="50" charset="0"/>
                      </a:rPr>
                      <a:pPr/>
                      <a:t>[PERCENTAGE]</a:t>
                    </a:fld>
                    <a:endParaRPr lang="en-US" sz="1400" b="1" baseline="0" dirty="0">
                      <a:latin typeface="Causten" panose="00000500000000000000" pitchFamily="50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96239290128435"/>
                      <c:h val="0.128917935913564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A3-4C0E-9C43-2D3B01F337D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F75255F-C852-404E-B821-FB9DE77BE7DF}" type="CATEGORYNAME">
                      <a:rPr lang="en-US" sz="1400" b="1">
                        <a:latin typeface="Causten" panose="00000500000000000000" pitchFamily="50" charset="0"/>
                      </a:rPr>
                      <a:pPr/>
                      <a:t>[CATEGORY NAME]</a:t>
                    </a:fld>
                    <a:r>
                      <a:rPr lang="en-US" sz="1400" b="1" baseline="0" dirty="0">
                        <a:latin typeface="Causten" panose="00000500000000000000" pitchFamily="50" charset="0"/>
                      </a:rPr>
                      <a:t>, $</a:t>
                    </a:r>
                    <a:fld id="{5C5655A8-2409-47BC-BFFE-AAE0A3888366}" type="VALUE">
                      <a:rPr lang="en-US" sz="1400" b="1" baseline="0" smtClean="0">
                        <a:latin typeface="Causten" panose="00000500000000000000" pitchFamily="50" charset="0"/>
                      </a:rPr>
                      <a:pPr/>
                      <a:t>[VALUE]</a:t>
                    </a:fld>
                    <a:r>
                      <a:rPr lang="en-US" sz="1400" b="1" baseline="0" dirty="0">
                        <a:latin typeface="Causten" panose="00000500000000000000" pitchFamily="50" charset="0"/>
                      </a:rPr>
                      <a:t> </a:t>
                    </a:r>
                    <a:fld id="{6230FA2D-C244-4534-ADED-A60CB7A51FCF}" type="PERCENTAGE">
                      <a:rPr lang="en-US" sz="1400" b="1" baseline="0">
                        <a:latin typeface="Causten" panose="00000500000000000000" pitchFamily="50" charset="0"/>
                      </a:rPr>
                      <a:pPr/>
                      <a:t>[PERCENTAGE]</a:t>
                    </a:fld>
                    <a:endParaRPr lang="en-US" sz="1400" b="1" baseline="0" dirty="0">
                      <a:latin typeface="Causten" panose="00000500000000000000" pitchFamily="50" charset="0"/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81797433849726"/>
                      <c:h val="0.131003986656502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6A3-4C0E-9C43-2D3B01F337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charts!$I$7:$I$10</c:f>
              <c:strCache>
                <c:ptCount val="3"/>
                <c:pt idx="0">
                  <c:v>Government</c:v>
                </c:pt>
                <c:pt idx="1">
                  <c:v>Donations</c:v>
                </c:pt>
                <c:pt idx="2">
                  <c:v>Diocese</c:v>
                </c:pt>
              </c:strCache>
            </c:strRef>
          </c:cat>
          <c:val>
            <c:numRef>
              <c:f>charts!$J$7:$J$10</c:f>
              <c:numCache>
                <c:formatCode>#,##0_ ;[Red]\-#,##0\ </c:formatCode>
                <c:ptCount val="3"/>
                <c:pt idx="0">
                  <c:v>1994537.72</c:v>
                </c:pt>
                <c:pt idx="1">
                  <c:v>449319.31999999983</c:v>
                </c:pt>
                <c:pt idx="2">
                  <c:v>339366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A3-4C0E-9C43-2D3B01F33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9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5:43:43.579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1 145 600,'20'-79'9401,"8"83"-8245,-12-4-1038,-7-1 33,0 1 0,0 0 0,0 1 0,16 3 1,10 4-107,-34-8-45,-1 0 1,0 1-1,0-1 0,0 0 1,0 0-1,0 0 0,1 0 1,-1 0-1,0 0 0,0 0 1,0 0-1,0 0 0,1 0 1,-1 1-1,0-1 0,0 0 1,0 0-1,1 0 0,-1 0 1,0 0-1,0 0 1,0 0-1,0 0 0,1-1 1,-1 1-1,0 0 0,0 0 1,0 0-1,0 0 0,1 0 1,-1 0-1,0 0 0,0 0 1,0 0-1,0 0 0,1-1 1,-1 1-1,0 0 0,0 0 1,0 0-1,0 0 0,0 0 1,0-1-1,1 1 0,-6-6-2,3 3 38,20 5 47,24 4 202,52 8 257,-52-8-383,79 23 0,-98-22-112,-8-3 5,3 1 90,-1-1 0,1 0-1,25 2 1,-31-6-44,0 1-1,-1-2 1,1 0-1,0 0 1,16-4-1,-19 3-91,0 1 0,0 1 0,0-1 0,0 1 0,1 1 0,-1 0 0,0 0 0,16 5 0,-12-3 25,0-1-1,1 0 1,24 0-1,-19-3 35,0 2-1,1 0 0,33 6 0,-37-5 6,-1-1 0,1-1 0,-1 0 0,1-1 0,-1-1 0,16-4 0,47-23 94,-28 23-89,-34 5-52,0-1 0,17-4 0,-6-3 24,-19 5-33,0 2 0,0-1 0,13-1 0,-3 2-5,-9 1-2,0 1 0,0-2 0,0 1 0,0-1 0,-1-1 0,1 0 0,11-5 0,-13 6-5,0-1 0,1 1 0,0 1 0,-1-1 0,1 1-1,0 1 1,0-1 0,0 1 0,8 1 0,26-1 29,91-10 65,-90 8-82,-28 2-10,21-1 16,-34 0-19,0 1 0,-1 0 0,1-1 0,0 1 0,-1-1 0,1 1 0,-1-1 0,1 0 0,-1 1 0,1-1 0,-1 0 0,0 0 0,1 0 0,-1 0 0,0-1 0,0 1 0,2-2 0,-1 1 2,1 0 1,-1 0-1,1 0 1,-1 0-1,1 0 0,0 0 1,0 1-1,0 0 1,0-1-1,0 1 1,0 0-1,6-1 1,-3 1-1,1-1 1,0 1 0,0 0 0,11 0 0,-9 3-1,0 0 1,0 0-1,0 0 1,14 7-1,-15-5 7,0-1 0,1-1 0,17 4 0,-16-4 4,-7-2-3,0 1 0,0-1 0,0 1 0,0-1 0,1 0 0,-1 0 0,0 0-1,0-1 1,0 1 0,0-1 0,0 0 0,0 0 0,0 0 0,6-2 0,-5 1-4,1 0 1,0 1 0,-1 0 0,1 0 0,0 1 0,0-1 0,0 1 0,8 0 0,25-3 11,-35 3-16,1-1 0,0 1 0,0-1 0,0 1 0,0 0-1,-1 1 1,1-1 0,0 1 0,0-1 0,4 3 0,-4-2 0,0 0 1,-1 0-1,1-1 0,0 1 1,0-1-1,0 0 0,-1 0 1,1 0-1,4-1 1,74-6 28,-65 1-26,-15 5-6,0 1 1,-1-1-1,1 1 1,0-1-1,-1 1 1,1 0-1,0-1 1,0 1-1,-1 0 1,1 0-1,0 0 1,0 0-1,-1 1 1,1-1-1,0 0 1,0 1-1,-1-1 1,1 1-1,3 1 1,2 2-2,-3-2 2,-1 0-1,0-1 0,0 1 0,1-1 0,-1 0 0,0 1 0,1-1 0,0-1 0,-1 1 1,1-1-1,-1 1 0,6-1 0,-9 0 0,0 0 0,0 0 1,1 0-1,-1 0 0,0 0 0,0-1 0,0 1 1,0 0-1,1 0 0,-1 0 0,0 0 1,0 0-1,0 0 0,0-1 0,0 1 0,0 0 1,1 0-1,-1 0 0,0 0 0,0-1 0,0 1 1,0 0-1,0 0 0,0 0 0,0 0 1,0-1-1,0 1 0,0 0 0,0 0 0,0 0 1,0-1-1,0 1 0,0 0 0,0 0 0,0 0 1,0-1-1,0 1 0,0 0 0,0 0 1,0 0-1,0 0 0,0-1 0,0 1 0,-1 0 1,1 0-1,0 0 0,0-1 0,-1-1 7,9 2 7,107 25 26,-26-8-30,-42-15 20,-35-1-23,1-1 1,-1 0-1,0-1 0,1 0 1,-1-1-1,0-1 1,13-4-1,38-6 28,40 6-32,-61 7 9,-36 1-8,0-1-1,-1 1 1,1-1 0,0-1-1,0 1 1,0-1 0,10-3-1,-2-1 42,0 0 0,0-1 0,12-7 0,-25 12-11,8-6-564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5:43:47.194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45 134 1912,'-22'-70'5226,"20"68"-5002,0 0 0,-16-46 5072,19 45-5129,-1 2-151,1 0-1,-1 1 1,1-1 0,-1 1-1,1-1 1,0 1-1,-1-1 1,1 1-1,0 0 1,-1-1 0,1 1-1,0 0 1,0 0-1,-1-1 1,1 1 0,0 0-1,0 0 1,-1 0-1,1 0 1,0 0-1,0 0 1,0 0 0,-1 0-1,1 0 1,0 1-1,0-1 1,-1 0-1,1 0 1,0 1 0,1 0-1,20 7 55,-1 1-1,36 21 1,-30-15-61,-23-13 6,0-1 1,-1 1 0,1-1 0,0 0 0,0 0-1,0 0 1,1-1 0,-1 1 0,0-1 0,4 0-1,15 2 130,-14 0-93,-6 0-1,1-1 0,0-1 1,0 1-1,0 0 0,0-1 1,0 0-1,0 0 0,4 0 1,9 1-24,0 1 0,-1 0 0,1 2 0,-1 0 0,22 8 0,-32-11-13,0 0-1,0 0 1,0-1 0,0 1 0,0-1 0,1-1-1,-1 1 1,0-1 0,0 0 0,0-1 0,0 1-1,0-1 1,-1 0 0,7-4 0,-4 3 21,0 0 0,0 1-1,0 0 1,1 0 0,-1 0 0,9 0 0,-8 3-22,0 0-1,0 1 1,0-1-1,-1 2 1,1-1-1,14 7 1,-16-5 5,0-1 1,0-1-1,0 0 1,1 0 0,-1 0-1,1-1 1,-1 0-1,1 0 1,-1 0-1,11-2 1,-1 0 53,0 0 0,24 2 0,-28 0-49,0-1 0,0 0 0,0 0 0,1-2 0,14-2-1,-17 1 6,-5 0-10,1 1 1,0 1 0,0-1-1,0 1 1,0 0-1,0 1 1,0-1-1,0 2 1,9 0-1,67 18 17,-83-19-34,1 1-1,0-1 1,0 0-1,-1 0 1,1 0 0,0 0-1,-1 0 1,1 0-1,0 0 1,-1 0-1,1 0 1,0 0-1,0 0 1,-1-1-1,1 1 1,0 0-1,-1 0 1,1-1-1,-1 1 1,2-1-1,10-2 54,69 14 237,-68-11-262,0 0 0,0 2 0,-1-1 0,20 6 0,-28-6-26,1 0 0,-1-1 1,1 0-1,-1 0 1,1 0-1,0 0 0,-1-1 1,1 0-1,-1 0 1,1 0-1,-1 0 0,0-1 1,1 1-1,-1-1 1,0 0-1,0-1 0,0 1 1,0-1-1,3-3 1,-3 4 5,-1 0 0,1 1 1,-1-1-1,1 1 0,0 0 1,0 0-1,0 0 1,-1 0-1,1 1 0,0 0 1,0-1-1,0 1 0,0 1 1,0-1-1,0 1 1,6 1-1,-5-1-6,0 0-1,-1-1 1,1 1 0,0-1-1,-1 0 1,1 0 0,0-1-1,-1 1 1,1-1 0,0 0-1,-1 0 1,5-2 0,-3 1-3,-1 0 0,1 0 0,0 1 0,0-1 1,-1 2-1,1-1 0,0 1 0,0-1 0,0 2 0,0-1 1,7 2-1,-5-1 1,-1 0 1,1-1-1,0 0 1,-1 0 0,1-1-1,11-2 1,-6 0 4,-1 1 0,1 0 1,19 1-1,-21 1-3,-1 0 1,1-1-1,0-1 0,-1 1 0,21-7 0,-22 5-2,0 0 0,0 0-1,0 1 1,0 1 0,0 0-1,1 0 1,-1 1 0,0 0 0,1 0-1,-1 1 1,0 0 0,0 1-1,0 0 1,16 6 0,-13-5 6,0-1 1,0 0-1,0-1 1,0 0-1,0-1 1,0 0-1,0-1 1,0 0-1,0-1 1,19-5 0,41-4 102,-57 10-49,0-1 1,0 0-1,0 0 1,0-2-1,21-7 1,-24 8-56,-1 1 0,1 0 0,-1 0 0,1 1 0,0 0 0,-1 1 0,1 1 0,0 0 0,20 4 0,-17-2-3,0-1-1,1-1 1,-1 0 0,0-1-1,17-2 1,31-8 68,121-2 0,-104 5 7,16 0-14,-87 7-47,0 1 1,0-1-1,0 2 1,-1-1-1,1 1 1,0 0-1,-1 1 1,11 5 0,-14-6-10,0 0-1,-1 0 1,1 0 0,0 0 0,0-1 0,0 1 0,0-1 0,0-1 0,0 1 0,0-1 0,0 0 0,0 0 0,1 0 0,-1-1 0,0 1 0,0-1-1,0-1 1,0 1 0,5-3 0,-3 2-3,0 0-1,0 0 1,0 1 0,0 0-1,0 0 1,0 1-1,14 0 1,51 12 42,-31-5-38,23 8 4,-40-9-1,27 4 0,-35-8-2,-4-1 13,0 1-1,1-1 1,21-2-1,26 6 108,14-2 30,-36-1-120,-31-1-31,0-1-1,-1 1 1,1-1 0,0-1-1,0 1 1,7-2-1,-4 0 21,-1 1-1,0 0 0,1 0 1,-1 1-1,1 1 0,9 1 1,-8-1-4,1 0 1,19-2 0,-20 1-22,0 0 0,1 1 0,-2 1 0,1-1 0,0 2 0,20 6 0,4 1 1,23 3-3,-51-10 31,-55-3-5224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6T15:43:53.269"/>
    </inkml:context>
    <inkml:brush xml:id="br0">
      <inkml:brushProperty name="width" value="0.4" units="cm"/>
      <inkml:brushProperty name="height" value="0.8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95 154 2128,'-58'29'1059,"58"-28"-1029,-1-1-1,0 0 1,0 0 0,1 0-1,-1 0 1,0 1-1,0-1 1,0 0-1,1 0 1,-1 0 0,0-1-1,0 1 1,0 0-1,1 0 1,-1 0 0,0-1-1,0 1 1,1 0-1,-1 0 1,0-1-1,1 1 1,-1-1 0,0 1-1,1-1 1,-1 1-1,1-1 1,-1 1-1,0-1 1,1 0 0,0 1-1,-1-1 1,1 0-1,-1 1 1,1-1-1,0 0 1,-1 1 0,1-1-1,0 0 1,-1-1-1,-3-31-114,3 29 46,-2-17-26,-1-29 1433,4 47-1216,0 0-1,1 0 1,-1 0-1,1 0 1,0 0-1,-1 0 1,2 0 0,-1 0-1,0 0 1,0 0-1,1 1 1,-1-1-1,19-17 1781,-19 19-1811,0 1 0,0-1-1,1 1 1,-1 0 0,0 0-1,0-1 1,0 1 0,1 0-1,-1 0 1,0 0 0,0 0 0,1 0-1,-1 1 1,0-1 0,0 0-1,0 1 1,2-1 0,46 10 249,17 1-249,7-1 3,-28-4 135,57 2 0,-66-5-19,0 1 0,0 1-1,-1 2 1,0 2-1,55 21 1,-72-24-177,-4-2 5,0 1 0,0 1 0,0 1 0,21 12 0,-24-10-11,0-2 1,1 0 0,0 0-1,0-1 1,1 0-1,0-1 1,0 0-1,0-1 1,1-1 0,15 2-1,208 0 494,-140-6-482,-64-1 78,47-8 0,-48 5 52,48-1-1,-41 7-86,0-2-1,0-2 1,-1-2-1,48-11 1,-60 12-41,1 0-1,0 2 1,-1 1 0,45 3 0,-40-1-17,7 2-8,-26-2-13,0 0 0,1-1 0,-1 0 0,21-4-1,50-14 163,56-9-36,-8 1 50,-11 19-118,-42 4-60,54 2 197,-68 2-96,199 12 269,-235-12-379,43 8 0,-2 0 6,27 7 26,-56-7-35,7 1 6,-35-6-11,0-1 1,0 0-1,0-1 1,1-1-1,-1 0 0,21-1 1,-27 0-14,0 0-1,0 0 1,0 1 0,0 0 0,0 0-1,0 0 1,0 0 0,-1 1 0,1 0-1,9 5 1,-8-4-4,1 0-1,-1 0 0,1-1 1,0 0-1,9 2 0,-8-3 5,0 1-1,0 0 0,-1 1 0,1 0 0,-1 0 0,1 1 0,7 5 0,-4-3 3,0-1-1,16 6 0,-23-10 0,1 1-1,0-1 1,0 1-1,0 1 0,0-1 1,-1 1-1,1-1 0,-1 2 1,0-1-1,7 6 0,-10-7-1,0 0-1,0 0 1,0 0 0,0 0-1,0-1 1,1 1 0,-1 0-1,1-1 1,0 0 0,-1 1-1,1-1 1,0 0 0,-1-1-1,1 1 1,0 0 0,0-1-1,0 1 1,0-1 0,0 0-1,0 0 1,0 0 0,3-1-1,-2 0 1,1 1 0,-1 0 0,0 0 0,0 1 0,0-1-1,0 1 1,7 2 0,11 2-7,-14-4-16,-7-1 18,0 0 0,0 0 0,0 0 0,-1 0 0,1 0 0,0 0 0,0 0 0,0 0 0,0 1 0,-1-1 0,1 0 0,0 1 0,0-1 0,0 1 0,-1-1 0,1 1 0,0-1 0,-1 1 0,1-1 0,0 1 0,-1-1 0,1 1 0,-1 0 0,1 0 0,-1-1 0,1 1 0,-1 0 0,0 0 0,1-1 0,-1 1 0,0 0 0,0 0 0,1 0 0,-1 0 0,0 1 0,40 92-249,-30-69 216,6 28 0,-12-38 31,-2-11-5,-1 1 0,0-1 1,-1 1-1,1-1 0,-1 1 0,0 0 0,0-1 0,0 1 1,-1-1-1,0 1 0,1 0 0,-2-1 0,-2 8 0,3-7 11,-1 0 0,1 0 0,0-1 0,0 1 0,0 7 0,1-11 9,-22-9-253,19 6 234,1 0 0,-1 0 0,0 1 0,1-1 0,-1 1 0,0-1 0,0 1 0,0 0 0,0 0 0,-6-1 0,-15-5-31,7 0 18,0 1 0,-1 2-1,0-1 1,0 2 0,0 0 0,0 2 0,-23 0 0,-8 4-73,29-2 19,0 0-1,-1 2 0,-24 6 1,28-6 61,1 0 1,-1-1-1,1-1 0,-24 0 1,19-1-33,-32 4-1,0 2 5,1-1-1,-1-3 0,-56-4 1,73 1 38,-45 6 1,-28 0-5,13-16-48,-8-1-24,59 15 35,34-2 40,-1 0 0,1-1-1,-1 0 1,-12-1 0,-11-8-4,28 7 11,0 0 1,0 0-1,-1 1 0,1 0 0,0 0 0,-13 1 1,-74 1-14,69-2 1,1 1 0,0 1 0,-35 6 0,45-4 0,0 1-1,1-1 0,-1-1 0,0 0 0,0-1 0,0 0 0,-1-1 0,-16-3 0,4 1 6,1 0-1,-1 2 1,-30 3 0,-17 0-23,45-1 22,22-1 14,0-1-1,-1 0 0,1 0 1,0 0-1,-11-3 0,-38-5-37,51 7 19,0 1 0,0 0 0,-1 0 0,1 1 0,0-1 0,0 1 0,0 0 0,0 1 0,-7 2 0,-1 1-26,0 0 0,-26 7-1,-18 6 3,48-16 16,1 0 0,-1 0-1,1 0 1,-1-1 0,1-1-1,-1 1 1,0-1-1,0-1 1,1 0 0,-1 0-1,-11-3 1,11 3 11,1 0 0,-1 1-1,-16 1 1,-18-1 13,-39-6-83,48 5-44,28 1 114,1 1 1,0-1 0,0 1-1,0 0 1,-5 2 0,-27 3-18,29-6 27,-114-3-87,84 3 66,29 0 22,0 1 0,0-1 0,-12-2-1,-2 0-14,1 1 0,-1 2 0,0 0 0,0 1 0,1 1-1,-1 2 1,-29 8 0,44-10 11,0-1 0,0 0 0,0 0 0,0-1 1,-1 0-1,1-1 0,0 1 0,-1-2 0,1 1 0,0-1 0,-15-4 0,17 4-10,1-1-1,-1 1 1,0 0-1,1 0 1,-11 0-1,11 1 7,-1 0-1,1-1 1,-1 1 0,1-2-1,-6 0 1,-53-15-98,45 12 55,6 2 15,-1 0-1,-18-1 1,14 3-49,4-4-47,12 5 124,1-1 0,0 0 0,0 1-1,0-1 1,-1 1 0,1 0 0,0-1 0,0 1-1,-1 0 1,1 0 0,0 0 0,-1 0 0,1 0 0,0 0-1,-1 0 1,1 0 0,0 0 0,-1 1 0,1-1 0,0 0-1,-2 2 1,2-4-49,-1 1 0,1 0 0,-1 0 0,1 0 0,0 0 0,-1 0 0,0 1 0,1-1 0,-1 0 0,1 1 0,-3-1 0,-95-1-99,46 8-60,50-9 155,0 1 1,-1-1-1,1 0 1,0 0-1,0 0 1,-2-4-1,-3-1-362,7 6 401,-1 0-1,1 1 0,-1-1 1,0 1-1,0 0 1,0-1-1,0 1 0,0 0 1,0 0-1,0 0 1,0 0-1,-1 1 0,1-1 1,0 1-1,-3-1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CE75F-59B2-4D47-9F6B-FFCB84DD4B39}" type="datetimeFigureOut">
              <a:rPr lang="en-CA" smtClean="0"/>
              <a:t>2024-02-26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F25D2-B398-4A7F-BB2B-97E737F55D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696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78fa9b4cc_0_79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45" tIns="46560" rIns="93145" bIns="46560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57" name="Google Shape;157;g1278fa9b4c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1D6A2-426A-2B55-1439-33E143DBF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F5DFBF-CBDA-DDCE-55B8-12EB77F3F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BDDAA6-BA53-84CC-888E-445BD2D7A6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Why do we need our programs : poverty.  Advocate and campaign for Guaranteed Basic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AA9C0-5FE9-EC19-C3C0-0265ED9A1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B137C-3FFA-43AC-8277-4495B00D39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8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>
          <a:extLst>
            <a:ext uri="{FF2B5EF4-FFF2-40B4-BE49-F238E27FC236}">
              <a16:creationId xmlns:a16="http://schemas.microsoft.com/office/drawing/2014/main" id="{C521FA2C-F8A4-5D42-578F-4A2F4CF09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78fa9b4cc_0_0:notes">
            <a:extLst>
              <a:ext uri="{FF2B5EF4-FFF2-40B4-BE49-F238E27FC236}">
                <a16:creationId xmlns:a16="http://schemas.microsoft.com/office/drawing/2014/main" id="{66E9BF6C-8A55-630C-674F-E9DEACC4BA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45" tIns="46560" rIns="93145" bIns="46560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29" name="Google Shape;129;g1278fa9b4cc_0_0:notes">
            <a:extLst>
              <a:ext uri="{FF2B5EF4-FFF2-40B4-BE49-F238E27FC236}">
                <a16:creationId xmlns:a16="http://schemas.microsoft.com/office/drawing/2014/main" id="{1E83056B-D89C-0934-4857-833BBCF3A4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534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278fa9b4cc_0_79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660610"/>
          </a:xfrm>
          <a:prstGeom prst="rect">
            <a:avLst/>
          </a:prstGeom>
        </p:spPr>
        <p:txBody>
          <a:bodyPr spcFirstLastPara="1" wrap="square" lIns="93145" tIns="46560" rIns="93145" bIns="4656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7" name="Google Shape;157;g1278fa9b4c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059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726432" y="3112745"/>
            <a:ext cx="6818312" cy="166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726432" y="4773270"/>
            <a:ext cx="68183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167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ound2Same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CMC Presentaton May 2023</a:t>
            </a:r>
            <a:endParaRPr/>
          </a:p>
        </p:txBody>
      </p:sp>
      <p:pic>
        <p:nvPicPr>
          <p:cNvPr id="29" name="Google Shape;29;p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756" y="6015100"/>
            <a:ext cx="6048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353800" y="6356349"/>
            <a:ext cx="381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603740" y="649290"/>
            <a:ext cx="61253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603740" y="2865559"/>
            <a:ext cx="6125306" cy="292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7502763" y="2806944"/>
            <a:ext cx="3216429" cy="123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3"/>
          </p:nvPr>
        </p:nvSpPr>
        <p:spPr>
          <a:xfrm>
            <a:off x="7502762" y="1920291"/>
            <a:ext cx="3216429" cy="834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4"/>
          </p:nvPr>
        </p:nvSpPr>
        <p:spPr>
          <a:xfrm>
            <a:off x="7502762" y="5070716"/>
            <a:ext cx="3216429" cy="123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5"/>
          </p:nvPr>
        </p:nvSpPr>
        <p:spPr>
          <a:xfrm>
            <a:off x="7502761" y="4184063"/>
            <a:ext cx="3216429" cy="834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  <a:defRPr sz="5000"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091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0" y="0"/>
            <a:ext cx="7889875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39" name="Google Shape;39;p6" descr="Shap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>
            <a:spLocks noGrp="1"/>
          </p:cNvSpPr>
          <p:nvPr>
            <p:ph type="subTitle" idx="1"/>
          </p:nvPr>
        </p:nvSpPr>
        <p:spPr>
          <a:xfrm>
            <a:off x="7678614" y="2051539"/>
            <a:ext cx="3493478" cy="286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7678614" y="4459896"/>
            <a:ext cx="3216429" cy="123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01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7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726432" y="2754399"/>
            <a:ext cx="6818312" cy="166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726432" y="4414924"/>
            <a:ext cx="68183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413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 descr="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CMC Presentaton May 2023</a:t>
            </a:r>
            <a:endParaRPr/>
          </a:p>
        </p:txBody>
      </p:sp>
      <p:pic>
        <p:nvPicPr>
          <p:cNvPr id="49" name="Google Shape;49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756" y="6015100"/>
            <a:ext cx="6048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03740" y="649290"/>
            <a:ext cx="61253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603740" y="2865559"/>
            <a:ext cx="6125306" cy="292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7502762" y="1920290"/>
            <a:ext cx="3216429" cy="3872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353800" y="6356349"/>
            <a:ext cx="381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81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>
            <a:spLocks noGrp="1"/>
          </p:cNvSpPr>
          <p:nvPr>
            <p:ph type="pic" idx="2"/>
          </p:nvPr>
        </p:nvSpPr>
        <p:spPr>
          <a:xfrm>
            <a:off x="0" y="0"/>
            <a:ext cx="7972425" cy="6858000"/>
          </a:xfrm>
          <a:prstGeom prst="rect">
            <a:avLst/>
          </a:prstGeom>
          <a:noFill/>
          <a:ln>
            <a:noFill/>
          </a:ln>
        </p:spPr>
      </p:sp>
      <p:pic>
        <p:nvPicPr>
          <p:cNvPr id="56" name="Google Shape;56;p9" descr="Shap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>
            <a:spLocks noGrp="1"/>
          </p:cNvSpPr>
          <p:nvPr>
            <p:ph type="subTitle" idx="1"/>
          </p:nvPr>
        </p:nvSpPr>
        <p:spPr>
          <a:xfrm>
            <a:off x="7678614" y="2051539"/>
            <a:ext cx="3493478" cy="2860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3"/>
          </p:nvPr>
        </p:nvSpPr>
        <p:spPr>
          <a:xfrm>
            <a:off x="7678614" y="4459896"/>
            <a:ext cx="3216429" cy="123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485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1" descr="Icon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CMC Presentation  2023</a:t>
            </a:r>
            <a:endParaRPr dirty="0"/>
          </a:p>
        </p:txBody>
      </p:sp>
      <p:pic>
        <p:nvPicPr>
          <p:cNvPr id="66" name="Google Shape;66;p1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756" y="6015100"/>
            <a:ext cx="6048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1353800" y="6356349"/>
            <a:ext cx="381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603740" y="649290"/>
            <a:ext cx="61253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603740" y="2865559"/>
            <a:ext cx="6125306" cy="2926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ubTitle" idx="2"/>
          </p:nvPr>
        </p:nvSpPr>
        <p:spPr>
          <a:xfrm>
            <a:off x="7678614" y="2051539"/>
            <a:ext cx="3493478" cy="218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 b="1" i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3"/>
          </p:nvPr>
        </p:nvSpPr>
        <p:spPr>
          <a:xfrm>
            <a:off x="7678614" y="4328960"/>
            <a:ext cx="3216429" cy="1237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43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FA2F-84A9-4598-B996-730C9E58BF26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031D6-3ACF-413A-95D7-A8C00744C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GB"/>
              <a:t>CMC Presentaton May 2023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1353800" y="6356349"/>
            <a:ext cx="38144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57594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1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customXml" Target="../ink/ink2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445A4A-AF0B-5A64-0F2B-226C8E82A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431" y="2902225"/>
            <a:ext cx="10216551" cy="894523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/>
              <a:t>Sandy Hill Community Liaison Committee Presentation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F6C33-825C-0125-9B33-B2EE893EABB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26432" y="4224130"/>
            <a:ext cx="6818312" cy="2049328"/>
          </a:xfrm>
        </p:spPr>
        <p:txBody>
          <a:bodyPr>
            <a:normAutofit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Introduction to Belong Ottawa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Programming at 454 King Edward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Data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dirty="0"/>
              <a:t>Conclusions and Implications for 454</a:t>
            </a:r>
          </a:p>
        </p:txBody>
      </p:sp>
    </p:spTree>
    <p:extLst>
      <p:ext uri="{BB962C8B-B14F-4D97-AF65-F5344CB8AC3E}">
        <p14:creationId xmlns:p14="http://schemas.microsoft.com/office/powerpoint/2010/main" val="272099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close up of a chart&#10;&#10;Description automatically generated">
            <a:extLst>
              <a:ext uri="{FF2B5EF4-FFF2-40B4-BE49-F238E27FC236}">
                <a16:creationId xmlns:a16="http://schemas.microsoft.com/office/drawing/2014/main" id="{B62DABC1-F8A9-51F8-B51B-9FEDA74E5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27"/>
          <a:stretch/>
        </p:blipFill>
        <p:spPr bwMode="auto">
          <a:xfrm>
            <a:off x="2120182" y="359681"/>
            <a:ext cx="7546331" cy="638440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CAAC1-D729-65C5-E4FE-CB2EDBA61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6349"/>
            <a:ext cx="381442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CA" smtClean="0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757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C5CD6F-AA85-4588-8BBD-B66AD761C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432" y="2751005"/>
            <a:ext cx="8347230" cy="1680318"/>
          </a:xfrm>
        </p:spPr>
        <p:txBody>
          <a:bodyPr>
            <a:normAutofit fontScale="92500" lnSpcReduction="10000"/>
          </a:bodyPr>
          <a:lstStyle/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000" b="0" dirty="0">
                <a:latin typeface="Causten" panose="00000500000000000000"/>
              </a:rPr>
              <a:t>Number of overdoses has created an increasingly difficult environment</a:t>
            </a:r>
            <a:r>
              <a:rPr lang="en-CA" sz="2000" b="0" dirty="0">
                <a:latin typeface="Causten" panose="00000500000000000000"/>
              </a:rPr>
              <a:t> for staff and participants of 454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CA" sz="2000" b="0" dirty="0">
                <a:latin typeface="Causten" panose="00000500000000000000"/>
              </a:rPr>
              <a:t>Struggling to meet demand for food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CA" sz="2000" b="0" dirty="0">
                <a:latin typeface="Causten" panose="00000500000000000000"/>
              </a:rPr>
              <a:t>Increasing numbers of people, specifically people seeking asylum, means our space is extremely crowded and our facilities are under pressure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C19F3-32C0-19BA-C435-AB2DA22D3C4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26431" y="4773270"/>
            <a:ext cx="7694087" cy="1500187"/>
          </a:xfrm>
        </p:spPr>
        <p:txBody>
          <a:bodyPr>
            <a:normAutofit/>
          </a:bodyPr>
          <a:lstStyle/>
          <a:p>
            <a:pPr marL="571500" indent="-342900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1"/>
                </a:solidFill>
                <a:latin typeface="Causten" panose="00000500000000000000"/>
              </a:rPr>
              <a:t>Despite challenges, we continue to provide essential services including basic needs, respite from the elements and the street, and social programming</a:t>
            </a:r>
            <a:endParaRPr lang="en-CA" sz="1800" dirty="0">
              <a:solidFill>
                <a:schemeClr val="tx1"/>
              </a:solidFill>
              <a:latin typeface="Causten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117518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B5DE03-6313-C11D-AC3D-DF0F848E2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432" y="2702103"/>
            <a:ext cx="6818312" cy="3308279"/>
          </a:xfrm>
        </p:spPr>
        <p:txBody>
          <a:bodyPr>
            <a:normAutofit/>
          </a:bodyPr>
          <a:lstStyle/>
          <a:p>
            <a:r>
              <a:rPr lang="en-CA" sz="1800" b="0" i="0" u="none" strike="noStrike" baseline="0" dirty="0">
                <a:latin typeface="Causten" panose="00000500000000000000" pitchFamily="50" charset="0"/>
              </a:rPr>
              <a:t> </a:t>
            </a:r>
            <a:r>
              <a:rPr lang="en-CA" sz="2400" i="0" u="none" strike="noStrike" baseline="0" dirty="0">
                <a:latin typeface="Causten" panose="00000500000000000000" pitchFamily="50" charset="0"/>
              </a:rPr>
              <a:t>OUR MISSION </a:t>
            </a:r>
          </a:p>
          <a:p>
            <a:r>
              <a:rPr lang="en-GB" sz="1800" b="0" i="0" u="none" strike="noStrike" baseline="0" dirty="0">
                <a:latin typeface="Causten" panose="00000500000000000000" pitchFamily="50" charset="0"/>
              </a:rPr>
              <a:t>We provide safe spaces that connect people and create community. </a:t>
            </a:r>
          </a:p>
          <a:p>
            <a:r>
              <a:rPr lang="en-GB" sz="1800" b="0" i="0" u="none" strike="noStrike" baseline="0" dirty="0">
                <a:latin typeface="Causten" panose="00000500000000000000" pitchFamily="50" charset="0"/>
              </a:rPr>
              <a:t>We offer programs that address basic needs and foster dignity, wellness and hope for all. </a:t>
            </a:r>
          </a:p>
          <a:p>
            <a:endParaRPr lang="en-CA" sz="1800" b="1" i="0" u="none" strike="noStrike" baseline="0" dirty="0">
              <a:latin typeface="Causten" panose="00000500000000000000" pitchFamily="50" charset="0"/>
            </a:endParaRPr>
          </a:p>
          <a:p>
            <a:r>
              <a:rPr lang="en-CA" sz="2400" i="0" u="none" strike="noStrike" baseline="0" dirty="0">
                <a:latin typeface="Causten" panose="00000500000000000000" pitchFamily="50" charset="0"/>
              </a:rPr>
              <a:t>OUR VISION </a:t>
            </a:r>
          </a:p>
          <a:p>
            <a:r>
              <a:rPr lang="en-GB" sz="1800" b="0" i="0" u="none" strike="noStrike" baseline="0" dirty="0">
                <a:latin typeface="Causten" panose="00000500000000000000" pitchFamily="50" charset="0"/>
              </a:rPr>
              <a:t>An inclusive community where no one is marginalized and everyone is valued and supported. </a:t>
            </a:r>
            <a:endParaRPr lang="en-CA" dirty="0">
              <a:latin typeface="Causten" panose="00000500000000000000" pitchFamily="50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4D5636-423C-5F9B-A536-2F08F7EFC7FE}"/>
              </a:ext>
            </a:extLst>
          </p:cNvPr>
          <p:cNvSpPr txBox="1"/>
          <p:nvPr/>
        </p:nvSpPr>
        <p:spPr>
          <a:xfrm>
            <a:off x="726432" y="1264596"/>
            <a:ext cx="2016768" cy="14375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F3553-7022-5E1D-8510-1725B6493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63" y="529188"/>
            <a:ext cx="1814905" cy="181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49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4819BA-B1FC-4CA5-778C-39E849FCDAD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CMC Presentaton May 2023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BB01A3-CCBF-E224-8359-09AF0F320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F6D1C4-267C-93FB-9785-54A56083FB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AB3548-88DA-D10E-EF0F-A14CEC1C5BB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7BC53-0518-E62B-C155-64B2D137A1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 smtClean="0"/>
              <a:t>3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B5E466-C8AA-4AF7-A833-C9626957E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43" y="1045257"/>
            <a:ext cx="11565114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36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627C95-E53B-2DD9-BA85-E3E60B99C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289" y="239799"/>
            <a:ext cx="6818312" cy="1660525"/>
          </a:xfrm>
        </p:spPr>
        <p:txBody>
          <a:bodyPr/>
          <a:lstStyle/>
          <a:p>
            <a:r>
              <a:rPr lang="en-CA" dirty="0"/>
              <a:t>3 Sites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E71BB-CBD4-3B01-EAC3-0CC533D81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828" y="337770"/>
            <a:ext cx="8218516" cy="58888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5F1E913-AA5B-FF0E-0F2B-8C6355B7F2BB}"/>
                  </a:ext>
                </a:extLst>
              </p14:cNvPr>
              <p14:cNvContentPartPr/>
              <p14:nvPr/>
            </p14:nvContentPartPr>
            <p14:xfrm>
              <a:off x="10039800" y="1522680"/>
              <a:ext cx="1153080" cy="64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5F1E913-AA5B-FF0E-0F2B-8C6355B7F2B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68160" y="1379040"/>
                <a:ext cx="129672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EC68484-3BE9-3192-C238-75168DE5CAAA}"/>
                  </a:ext>
                </a:extLst>
              </p14:cNvPr>
              <p14:cNvContentPartPr/>
              <p14:nvPr/>
            </p14:nvContentPartPr>
            <p14:xfrm>
              <a:off x="9987960" y="4467120"/>
              <a:ext cx="1471680" cy="50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EC68484-3BE9-3192-C238-75168DE5CA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16320" y="4323120"/>
                <a:ext cx="161532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04D2055-71C4-6B91-A05C-7DFD57779E76}"/>
                  </a:ext>
                </a:extLst>
              </p14:cNvPr>
              <p14:cNvContentPartPr/>
              <p14:nvPr/>
            </p14:nvContentPartPr>
            <p14:xfrm>
              <a:off x="4958400" y="5558640"/>
              <a:ext cx="1465560" cy="244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04D2055-71C4-6B91-A05C-7DFD57779E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86400" y="5414640"/>
                <a:ext cx="1609200" cy="53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5497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EBCF23E-AE8C-4357-0308-4A6E44D305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290789"/>
              </p:ext>
            </p:extLst>
          </p:nvPr>
        </p:nvGraphicFramePr>
        <p:xfrm>
          <a:off x="4672208" y="325678"/>
          <a:ext cx="7519792" cy="586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9" name="Google Shape;159;p23"/>
          <p:cNvSpPr txBox="1">
            <a:spLocks noGrp="1"/>
          </p:cNvSpPr>
          <p:nvPr>
            <p:ph type="ftr" idx="11"/>
          </p:nvPr>
        </p:nvSpPr>
        <p:spPr>
          <a:xfrm>
            <a:off x="456900" y="6356350"/>
            <a:ext cx="10896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CA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usten" panose="00000500000000000000" pitchFamily="50" charset="0"/>
                <a:cs typeface="Arial"/>
                <a:sym typeface="Arial"/>
              </a:rPr>
              <a:t>*https://ottawa.ca/en/city-hall/budget-finance-and-corporate-planning/funding/community-and-social-support-funding/community-funding#section-e9216043-24c8-4168-ac50-88bcae581bad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usten" panose="00000500000000000000" pitchFamily="50" charset="0"/>
              <a:cs typeface="Arial"/>
              <a:sym typeface="Arial"/>
            </a:endParaRPr>
          </a:p>
        </p:txBody>
      </p:sp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130629" y="-1085222"/>
            <a:ext cx="5965371" cy="6169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3340"/>
              </a:buClr>
              <a:buSzPts val="3000"/>
              <a:buFont typeface="Arial"/>
              <a:buNone/>
            </a:pPr>
            <a:r>
              <a:rPr lang="en-CA" sz="1800" cap="small" dirty="0">
                <a:solidFill>
                  <a:schemeClr val="tx1"/>
                </a:solidFill>
                <a:latin typeface="Causten" panose="00000500000000000000" pitchFamily="50" charset="0"/>
              </a:rPr>
              <a:t>Core Funding from City of Ottawa : $1,358,736*</a:t>
            </a:r>
            <a:br>
              <a:rPr lang="en-CA" sz="1800" cap="small" dirty="0">
                <a:solidFill>
                  <a:schemeClr val="tx1"/>
                </a:solidFill>
                <a:latin typeface="Causten" panose="00000500000000000000" pitchFamily="50" charset="0"/>
              </a:rPr>
            </a:br>
            <a:br>
              <a:rPr lang="en-CA" sz="1800" cap="small" dirty="0">
                <a:solidFill>
                  <a:schemeClr val="tx1"/>
                </a:solidFill>
                <a:latin typeface="Causten" panose="00000500000000000000" pitchFamily="50" charset="0"/>
              </a:rPr>
            </a:br>
            <a:br>
              <a:rPr lang="en-CA" sz="1800" cap="small" dirty="0">
                <a:solidFill>
                  <a:schemeClr val="tx1"/>
                </a:solidFill>
                <a:latin typeface="Causten" panose="00000500000000000000" pitchFamily="50" charset="0"/>
              </a:rPr>
            </a:br>
            <a:r>
              <a:rPr lang="en-CA" sz="1800" cap="small" dirty="0">
                <a:solidFill>
                  <a:schemeClr val="tx1"/>
                </a:solidFill>
                <a:latin typeface="Causten" panose="00000500000000000000" pitchFamily="50" charset="0"/>
              </a:rPr>
              <a:t>2023 Budget</a:t>
            </a:r>
            <a:br>
              <a:rPr lang="en-CA" sz="3600" cap="small" dirty="0">
                <a:solidFill>
                  <a:schemeClr val="tx1"/>
                </a:solidFill>
                <a:latin typeface="Causten" panose="00000500000000000000" pitchFamily="50" charset="0"/>
              </a:rPr>
            </a:br>
            <a:r>
              <a:rPr lang="en-CA" sz="1800" cap="small" dirty="0">
                <a:solidFill>
                  <a:schemeClr val="tx1"/>
                </a:solidFill>
                <a:latin typeface="Causten" panose="00000500000000000000" pitchFamily="50" charset="0"/>
              </a:rPr>
              <a:t>Revenue by source (all programs)</a:t>
            </a:r>
            <a:br>
              <a:rPr lang="en-CA" sz="2400" cap="small" dirty="0">
                <a:solidFill>
                  <a:schemeClr val="tx1"/>
                </a:solidFill>
                <a:latin typeface="Causten" panose="00000500000000000000" pitchFamily="50" charset="0"/>
              </a:rPr>
            </a:br>
            <a:r>
              <a:rPr lang="en-CA" sz="1600" cap="small" dirty="0">
                <a:solidFill>
                  <a:schemeClr val="tx1"/>
                </a:solidFill>
                <a:latin typeface="Causten" panose="00000500000000000000" pitchFamily="50" charset="0"/>
              </a:rPr>
              <a:t>including additional payments during the pandemic from Social Service Relief Funding for extraordinary costs and programming</a:t>
            </a:r>
            <a:br>
              <a:rPr lang="en-CA" sz="1600" cap="small" dirty="0">
                <a:solidFill>
                  <a:schemeClr val="tx1"/>
                </a:solidFill>
                <a:latin typeface="Causten" panose="00000500000000000000" pitchFamily="50" charset="0"/>
              </a:rPr>
            </a:br>
            <a:br>
              <a:rPr lang="en-CA" sz="2000" cap="small" dirty="0">
                <a:solidFill>
                  <a:schemeClr val="tx1"/>
                </a:solidFill>
                <a:latin typeface="Causten" panose="00000500000000000000" pitchFamily="50" charset="0"/>
              </a:rPr>
            </a:br>
            <a:r>
              <a:rPr lang="en-CA" sz="1800" cap="small" dirty="0">
                <a:solidFill>
                  <a:schemeClr val="tx1"/>
                </a:solidFill>
                <a:latin typeface="Causten" panose="00000500000000000000" pitchFamily="50" charset="0"/>
              </a:rPr>
              <a:t>74% expenditure is staffing</a:t>
            </a:r>
            <a:endParaRPr sz="1800" cap="small" dirty="0">
              <a:solidFill>
                <a:schemeClr val="tx1"/>
              </a:solidFill>
              <a:latin typeface="Causten" panose="00000500000000000000" pitchFamily="50" charset="0"/>
            </a:endParaRPr>
          </a:p>
        </p:txBody>
      </p:sp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11353800" y="6356349"/>
            <a:ext cx="3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762AB0-0AE2-D040-6627-32A08B542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4B8E3-16D1-01B5-572E-B05FD9F3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Assistance Income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96FF1-D666-047D-7D99-926F59434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usten" panose="00000500000000000000"/>
              </a:rPr>
              <a:t>ODSP for single person $1,308</a:t>
            </a:r>
          </a:p>
          <a:p>
            <a:r>
              <a:rPr lang="en-US" dirty="0">
                <a:latin typeface="Causten" panose="00000500000000000000"/>
              </a:rPr>
              <a:t>OW  - $733</a:t>
            </a:r>
          </a:p>
          <a:p>
            <a:endParaRPr lang="en-US" dirty="0">
              <a:latin typeface="Causten" panose="00000500000000000000"/>
            </a:endParaRPr>
          </a:p>
          <a:p>
            <a:endParaRPr lang="en-US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B2FABBF-23CC-52BE-BB9C-0A0A87AA98F6}"/>
              </a:ext>
            </a:extLst>
          </p:cNvPr>
          <p:cNvGraphicFramePr>
            <a:graphicFrameLocks noGrp="1"/>
          </p:cNvGraphicFramePr>
          <p:nvPr/>
        </p:nvGraphicFramePr>
        <p:xfrm>
          <a:off x="2742006" y="3200401"/>
          <a:ext cx="5562813" cy="17369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61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1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OW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</a:rPr>
                        <a:t>Basic Needs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</a:rPr>
                        <a:t>Max Shelter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</a:rPr>
                        <a:t>Total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087">
                <a:tc>
                  <a:txBody>
                    <a:bodyPr/>
                    <a:lstStyle/>
                    <a:p>
                      <a:pPr marL="57150" marR="3810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>
                          <a:effectLst/>
                        </a:rPr>
                        <a:t>Single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dirty="0">
                          <a:effectLst/>
                        </a:rPr>
                        <a:t>$343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dirty="0">
                          <a:effectLst/>
                        </a:rPr>
                        <a:t>$390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dirty="0">
                          <a:effectLst/>
                        </a:rPr>
                        <a:t>$733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ED654A-14C0-2E1C-492D-070F5F31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520536"/>
              </p:ext>
            </p:extLst>
          </p:nvPr>
        </p:nvGraphicFramePr>
        <p:xfrm>
          <a:off x="2735037" y="4937330"/>
          <a:ext cx="5562814" cy="94705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61097">
                  <a:extLst>
                    <a:ext uri="{9D8B030D-6E8A-4147-A177-3AD203B41FA5}">
                      <a16:colId xmlns:a16="http://schemas.microsoft.com/office/drawing/2014/main" val="3661410311"/>
                    </a:ext>
                  </a:extLst>
                </a:gridCol>
                <a:gridCol w="951266">
                  <a:extLst>
                    <a:ext uri="{9D8B030D-6E8A-4147-A177-3AD203B41FA5}">
                      <a16:colId xmlns:a16="http://schemas.microsoft.com/office/drawing/2014/main" val="1491044848"/>
                    </a:ext>
                  </a:extLst>
                </a:gridCol>
                <a:gridCol w="952285">
                  <a:extLst>
                    <a:ext uri="{9D8B030D-6E8A-4147-A177-3AD203B41FA5}">
                      <a16:colId xmlns:a16="http://schemas.microsoft.com/office/drawing/2014/main" val="2301852344"/>
                    </a:ext>
                  </a:extLst>
                </a:gridCol>
                <a:gridCol w="998166">
                  <a:extLst>
                    <a:ext uri="{9D8B030D-6E8A-4147-A177-3AD203B41FA5}">
                      <a16:colId xmlns:a16="http://schemas.microsoft.com/office/drawing/2014/main" val="520185444"/>
                    </a:ext>
                  </a:extLst>
                </a:gridCol>
              </a:tblGrid>
              <a:tr h="252549">
                <a:tc>
                  <a:txBody>
                    <a:bodyPr/>
                    <a:lstStyle/>
                    <a:p>
                      <a:pPr marL="57150" marR="3683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ODSP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1481301637"/>
                  </a:ext>
                </a:extLst>
              </a:tr>
              <a:tr h="694510">
                <a:tc>
                  <a:txBody>
                    <a:bodyPr/>
                    <a:lstStyle/>
                    <a:p>
                      <a:pPr marL="57150" marR="38100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>
                          <a:effectLst/>
                        </a:rPr>
                        <a:t>Single 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dirty="0">
                          <a:effectLst/>
                        </a:rPr>
                        <a:t>$752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dirty="0">
                          <a:effectLst/>
                        </a:rPr>
                        <a:t>$556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</a:pPr>
                      <a:r>
                        <a:rPr lang="en-US" sz="1050" dirty="0">
                          <a:effectLst/>
                        </a:rPr>
                        <a:t>$1,308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9050" marR="19050" marT="0" marB="0" anchor="ctr"/>
                </a:tc>
                <a:extLst>
                  <a:ext uri="{0D108BD9-81ED-4DB2-BD59-A6C34878D82A}">
                    <a16:rowId xmlns:a16="http://schemas.microsoft.com/office/drawing/2014/main" val="4269833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84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>
          <a:extLst>
            <a:ext uri="{FF2B5EF4-FFF2-40B4-BE49-F238E27FC236}">
              <a16:creationId xmlns:a16="http://schemas.microsoft.com/office/drawing/2014/main" id="{5F193797-ADCA-6209-58D8-850C48DEF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>
            <a:extLst>
              <a:ext uri="{FF2B5EF4-FFF2-40B4-BE49-F238E27FC236}">
                <a16:creationId xmlns:a16="http://schemas.microsoft.com/office/drawing/2014/main" id="{EA5FDBCA-D010-E890-32A0-8663238D74F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72390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CA" sz="1400" dirty="0">
                <a:latin typeface="Causten" panose="00000500000000000000" pitchFamily="50" charset="0"/>
              </a:rPr>
              <a:t>CMC Presentation 2023</a:t>
            </a:r>
            <a:endParaRPr sz="1400" b="1" dirty="0">
              <a:latin typeface="Causten" panose="00000500000000000000" pitchFamily="50" charset="0"/>
            </a:endParaRPr>
          </a:p>
        </p:txBody>
      </p:sp>
      <p:sp>
        <p:nvSpPr>
          <p:cNvPr id="132" name="Google Shape;132;p20">
            <a:extLst>
              <a:ext uri="{FF2B5EF4-FFF2-40B4-BE49-F238E27FC236}">
                <a16:creationId xmlns:a16="http://schemas.microsoft.com/office/drawing/2014/main" id="{BCD524B2-7A53-3A73-7151-CDB82AFDD5C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53800" y="6356349"/>
            <a:ext cx="3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CA"/>
              <a:t>7</a:t>
            </a:fld>
            <a:endParaRPr/>
          </a:p>
        </p:txBody>
      </p:sp>
      <p:sp>
        <p:nvSpPr>
          <p:cNvPr id="133" name="Google Shape;133;p20">
            <a:extLst>
              <a:ext uri="{FF2B5EF4-FFF2-40B4-BE49-F238E27FC236}">
                <a16:creationId xmlns:a16="http://schemas.microsoft.com/office/drawing/2014/main" id="{9EFBAEB3-8628-809B-1E5E-82C0D6C4B4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3740" y="268290"/>
            <a:ext cx="6125400" cy="95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3340"/>
              </a:buClr>
              <a:buSzPts val="3000"/>
              <a:buFont typeface="Arial"/>
              <a:buNone/>
            </a:pPr>
            <a:r>
              <a:rPr lang="en-US" sz="3600" cap="small" dirty="0">
                <a:solidFill>
                  <a:srgbClr val="EF3340"/>
                </a:solidFill>
                <a:latin typeface="Causten" panose="00000500000000000000" pitchFamily="50" charset="0"/>
              </a:rPr>
              <a:t>2022 – All Programs</a:t>
            </a:r>
            <a:endParaRPr sz="3600" cap="small" dirty="0">
              <a:solidFill>
                <a:srgbClr val="EF3340"/>
              </a:solidFill>
              <a:latin typeface="Causten" panose="00000500000000000000" pitchFamily="50" charset="0"/>
            </a:endParaRPr>
          </a:p>
        </p:txBody>
      </p:sp>
      <p:sp>
        <p:nvSpPr>
          <p:cNvPr id="134" name="Google Shape;134;p20">
            <a:extLst>
              <a:ext uri="{FF2B5EF4-FFF2-40B4-BE49-F238E27FC236}">
                <a16:creationId xmlns:a16="http://schemas.microsoft.com/office/drawing/2014/main" id="{2A2B244F-1F4D-B1B5-92FD-08F199B73C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3750" y="1302401"/>
            <a:ext cx="6899100" cy="4484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  <p:sp>
        <p:nvSpPr>
          <p:cNvPr id="138" name="Google Shape;138;p20">
            <a:extLst>
              <a:ext uri="{FF2B5EF4-FFF2-40B4-BE49-F238E27FC236}">
                <a16:creationId xmlns:a16="http://schemas.microsoft.com/office/drawing/2014/main" id="{9E4D2FAC-5E19-F970-7495-4881671243D5}"/>
              </a:ext>
            </a:extLst>
          </p:cNvPr>
          <p:cNvSpPr txBox="1">
            <a:spLocks noGrp="1"/>
          </p:cNvSpPr>
          <p:nvPr>
            <p:ph type="body" idx="5"/>
          </p:nvPr>
        </p:nvSpPr>
        <p:spPr>
          <a:xfrm>
            <a:off x="773723" y="1302401"/>
            <a:ext cx="10071179" cy="4094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CA" sz="3200" dirty="0">
                <a:latin typeface="Causten" panose="00000500000000000000"/>
              </a:rPr>
              <a:t>800 		</a:t>
            </a:r>
            <a:r>
              <a:rPr lang="en-CA" sz="1800" b="0" dirty="0">
                <a:solidFill>
                  <a:schemeClr val="tx1"/>
                </a:solidFill>
                <a:latin typeface="Causten" panose="00000500000000000000"/>
              </a:rPr>
              <a:t>Unique individuals served</a:t>
            </a:r>
            <a:r>
              <a:rPr lang="en-CA" sz="3200" b="0" dirty="0">
                <a:solidFill>
                  <a:schemeClr val="tx1"/>
                </a:solidFill>
                <a:latin typeface="Causten" panose="00000500000000000000"/>
                <a:cs typeface="Cavolini" panose="020B0502040204020203" pitchFamily="66" charset="0"/>
              </a:rPr>
              <a:t>	</a:t>
            </a:r>
            <a:r>
              <a:rPr lang="en-CA" sz="3200" dirty="0">
                <a:latin typeface="Causten" panose="00000500000000000000"/>
                <a:cs typeface="Cavolini" panose="020B0502040204020203" pitchFamily="66" charset="0"/>
              </a:rPr>
              <a:t>							</a:t>
            </a:r>
            <a:endParaRPr lang="en-CA" sz="3200" dirty="0">
              <a:latin typeface="Causten" panose="0000050000000000000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CA" sz="3200" dirty="0">
                <a:latin typeface="Causten" panose="00000500000000000000"/>
              </a:rPr>
              <a:t>400</a:t>
            </a:r>
            <a:r>
              <a:rPr lang="en-CA" sz="4000" dirty="0">
                <a:latin typeface="Causten" panose="00000500000000000000"/>
              </a:rPr>
              <a:t> 	</a:t>
            </a:r>
            <a:r>
              <a:rPr lang="en-CA" sz="1400" dirty="0">
                <a:latin typeface="Causten" panose="00000500000000000000"/>
              </a:rPr>
              <a:t> 	</a:t>
            </a:r>
            <a:r>
              <a:rPr lang="en-CA" sz="1800" b="0" dirty="0">
                <a:solidFill>
                  <a:schemeClr val="tx1"/>
                </a:solidFill>
                <a:latin typeface="Causten" panose="00000500000000000000"/>
              </a:rPr>
              <a:t>Individuals per day  (~ 130 @454)  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CA" sz="1800" b="0" dirty="0">
                <a:latin typeface="Causten" panose="00000500000000000000"/>
              </a:rPr>
              <a:t>Centre 454 serves people who are unsheltered, living in shelters, and living in rooming houses in the neighbourhood</a:t>
            </a:r>
            <a:r>
              <a:rPr lang="en-CA" sz="2000" dirty="0">
                <a:latin typeface="Causten" panose="00000500000000000000"/>
              </a:rPr>
              <a:t>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endParaRPr lang="en-CA" sz="2000" dirty="0">
              <a:latin typeface="Causten" panose="0000050000000000000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CA" sz="3200" dirty="0">
                <a:latin typeface="Causten" panose="00000500000000000000"/>
              </a:rPr>
              <a:t>104,000  	</a:t>
            </a:r>
            <a:r>
              <a:rPr lang="en-US" sz="1800" b="0" dirty="0">
                <a:solidFill>
                  <a:schemeClr val="tx1"/>
                </a:solidFill>
                <a:latin typeface="Causten" panose="00000500000000000000" pitchFamily="50" charset="0"/>
              </a:rPr>
              <a:t>Contacts/total visits per year ( open ~260 days per year)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endParaRPr lang="en-US" sz="1800" b="0" dirty="0">
              <a:solidFill>
                <a:schemeClr val="tx1"/>
              </a:solidFill>
              <a:latin typeface="Causten" panose="00000500000000000000" pitchFamily="50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endParaRPr lang="en-US" sz="1800" b="0" dirty="0">
              <a:solidFill>
                <a:schemeClr val="tx1"/>
              </a:solidFill>
              <a:latin typeface="Causten" panose="00000500000000000000" pitchFamily="50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 sz="1800" b="0" dirty="0">
                <a:solidFill>
                  <a:schemeClr val="tx1"/>
                </a:solidFill>
                <a:latin typeface="Causten" panose="00000500000000000000" pitchFamily="50" charset="0"/>
              </a:rPr>
              <a:t>Significant increase in numbers of people seeking support, particularly for food. Summer 2023 saw new group of people seeking asylum.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endParaRPr lang="en-US" sz="1800" b="0" dirty="0">
              <a:solidFill>
                <a:schemeClr val="tx1"/>
              </a:solidFill>
              <a:latin typeface="Causten" panose="00000500000000000000" pitchFamily="50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-US" sz="1800" b="0" dirty="0">
                <a:solidFill>
                  <a:schemeClr val="tx1"/>
                </a:solidFill>
                <a:latin typeface="Causten" panose="00000500000000000000" pitchFamily="50" charset="0"/>
              </a:rPr>
              <a:t>100 meals per day prepared, lunch starts at 12:00;  running out of food at 12.30. Cannot meet demand for food.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endParaRPr lang="en-US" sz="1800" b="0" dirty="0">
              <a:solidFill>
                <a:schemeClr val="tx1"/>
              </a:solidFill>
              <a:latin typeface="Causten" panose="00000500000000000000" pitchFamily="50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endParaRPr lang="en-US" sz="1800" b="0" dirty="0">
              <a:solidFill>
                <a:schemeClr val="tx1"/>
              </a:solidFill>
              <a:latin typeface="Causten" panose="00000500000000000000" pitchFamily="50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endParaRPr lang="en-US" sz="1800" b="0" dirty="0">
              <a:solidFill>
                <a:schemeClr val="tx1"/>
              </a:solidFill>
              <a:latin typeface="Causten" panose="00000500000000000000" pitchFamily="50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4850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7D5C09-9AB7-B3C1-711C-0736EF76AC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01" y="2908808"/>
            <a:ext cx="7019499" cy="3949193"/>
          </a:xfrm>
          <a:prstGeom prst="rect">
            <a:avLst/>
          </a:prstGeom>
        </p:spPr>
      </p:pic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11610115" y="6492900"/>
            <a:ext cx="3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CA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581A81-5ADA-99C1-33CD-DBFD7B664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78" y="458696"/>
            <a:ext cx="7919490" cy="59406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0CFD1D-3021-4AF3-2530-39FA19DE3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311" y="3769895"/>
            <a:ext cx="276224" cy="16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6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BFCFC8-BB93-A297-7CDF-E1FE046E47D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528D33-480E-D401-6B8C-3AE76AD0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739" y="649290"/>
            <a:ext cx="9364225" cy="2636521"/>
          </a:xfrm>
        </p:spPr>
        <p:txBody>
          <a:bodyPr>
            <a:normAutofit/>
          </a:bodyPr>
          <a:lstStyle/>
          <a:p>
            <a:r>
              <a:rPr lang="en-US" sz="2800" b="0" dirty="0">
                <a:solidFill>
                  <a:schemeClr val="tx1"/>
                </a:solidFill>
              </a:rPr>
              <a:t>2023  - average of one overdose per day</a:t>
            </a:r>
            <a:br>
              <a:rPr lang="en-US" sz="2800" b="0" dirty="0">
                <a:solidFill>
                  <a:schemeClr val="tx1"/>
                </a:solidFill>
              </a:rPr>
            </a:br>
            <a:br>
              <a:rPr lang="en-US" sz="2200" dirty="0"/>
            </a:br>
            <a:r>
              <a:rPr lang="en-US" sz="1800" b="0" dirty="0">
                <a:solidFill>
                  <a:schemeClr val="tx1"/>
                </a:solidFill>
              </a:rPr>
              <a:t>significant change during 2023. Prior to this an overdose was an unusual occurrence. </a:t>
            </a:r>
            <a:br>
              <a:rPr lang="en-US" sz="1800" b="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300" dirty="0"/>
            </a:br>
            <a:br>
              <a:rPr lang="en-US" sz="2000" dirty="0"/>
            </a:br>
            <a:r>
              <a:rPr lang="en-US" sz="2000" b="0" dirty="0">
                <a:solidFill>
                  <a:schemeClr val="tx1"/>
                </a:solidFill>
              </a:rPr>
              <a:t>Incidents at 454 King Edward</a:t>
            </a:r>
            <a:br>
              <a:rPr lang="en-US" sz="2000" b="0" dirty="0">
                <a:solidFill>
                  <a:schemeClr val="tx1"/>
                </a:solidFill>
              </a:rPr>
            </a:br>
            <a:r>
              <a:rPr lang="en-US" sz="2000" b="0" dirty="0">
                <a:solidFill>
                  <a:schemeClr val="tx1"/>
                </a:solidFill>
              </a:rPr>
              <a:t>2024 : 1</a:t>
            </a:r>
            <a:r>
              <a:rPr lang="en-US" sz="2000" b="0" baseline="30000" dirty="0">
                <a:solidFill>
                  <a:schemeClr val="tx1"/>
                </a:solidFill>
              </a:rPr>
              <a:t>st</a:t>
            </a:r>
            <a:r>
              <a:rPr lang="en-US" sz="2000" b="0" dirty="0">
                <a:solidFill>
                  <a:schemeClr val="tx1"/>
                </a:solidFill>
              </a:rPr>
              <a:t> January - 17</a:t>
            </a:r>
            <a:r>
              <a:rPr lang="en-US" sz="2000" b="0" baseline="30000" dirty="0">
                <a:solidFill>
                  <a:schemeClr val="tx1"/>
                </a:solidFill>
              </a:rPr>
              <a:t>th</a:t>
            </a:r>
            <a:r>
              <a:rPr lang="en-US" sz="2000" b="0" dirty="0">
                <a:solidFill>
                  <a:schemeClr val="tx1"/>
                </a:solidFill>
              </a:rPr>
              <a:t> February</a:t>
            </a:r>
            <a:endParaRPr lang="en-CA" sz="2000" b="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2F77E6-2E30-034F-B38E-D38745E71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748" y="2773345"/>
            <a:ext cx="6361298" cy="3019018"/>
          </a:xfrm>
        </p:spPr>
        <p:txBody>
          <a:bodyPr/>
          <a:lstStyle/>
          <a:p>
            <a:endParaRPr lang="en-US" dirty="0"/>
          </a:p>
          <a:p>
            <a:endParaRPr lang="en-US" sz="1400" dirty="0"/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400" dirty="0"/>
              <a:t>EMS calls = 27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400" dirty="0"/>
              <a:t>Monitored at 454 = 8 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400" dirty="0"/>
              <a:t>To Shepherd’s Emergency = 8 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en-US" sz="1400" dirty="0"/>
              <a:t>Transported to ED = 11 </a:t>
            </a:r>
          </a:p>
          <a:p>
            <a:r>
              <a:rPr lang="en-US" sz="1200" i="1" dirty="0"/>
              <a:t>To note: the sent to ED # is high compared to the average month in 2023, because we had 8 overdoses on one day in January, so we sent people to the ED due to our limited capacity to safely monitor. </a:t>
            </a:r>
          </a:p>
          <a:p>
            <a:r>
              <a:rPr lang="en-US" sz="1200" i="1" dirty="0"/>
              <a:t> </a:t>
            </a:r>
            <a:endParaRPr lang="en-CA" sz="1200" i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18035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elong Ottawa">
      <a:dk1>
        <a:srgbClr val="000000"/>
      </a:dk1>
      <a:lt1>
        <a:srgbClr val="FFFFFF"/>
      </a:lt1>
      <a:dk2>
        <a:srgbClr val="F03340"/>
      </a:dk2>
      <a:lt2>
        <a:srgbClr val="FFB92A"/>
      </a:lt2>
      <a:accent1>
        <a:srgbClr val="FFB92A"/>
      </a:accent1>
      <a:accent2>
        <a:srgbClr val="FF7500"/>
      </a:accent2>
      <a:accent3>
        <a:srgbClr val="4D11A7"/>
      </a:accent3>
      <a:accent4>
        <a:srgbClr val="B10097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508</Words>
  <Application>Microsoft Office PowerPoint</Application>
  <PresentationFormat>Widescreen</PresentationFormat>
  <Paragraphs>71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Causten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Core Funding from City of Ottawa : $1,358,736*   2023 Budget Revenue by source (all programs) including additional payments during the pandemic from Social Service Relief Funding for extraordinary costs and programming  74% expenditure is staffing</vt:lpstr>
      <vt:lpstr>Social Assistance Income</vt:lpstr>
      <vt:lpstr>2022 – All Programs</vt:lpstr>
      <vt:lpstr>PowerPoint Presentation</vt:lpstr>
      <vt:lpstr>2023  - average of one overdose per day  significant change during 2023. Prior to this an overdose was an unusual occurrence.     Incidents at 454 King Edward 2024 : 1st January - 17th February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Robinson</dc:creator>
  <cp:lastModifiedBy>Calla Jeanne Barnett</cp:lastModifiedBy>
  <cp:revision>10</cp:revision>
  <dcterms:created xsi:type="dcterms:W3CDTF">2024-02-19T13:18:07Z</dcterms:created>
  <dcterms:modified xsi:type="dcterms:W3CDTF">2024-02-26T15:56:30Z</dcterms:modified>
</cp:coreProperties>
</file>